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sldIdLst>
    <p:sldId id="556" r:id="rId5"/>
    <p:sldId id="551" r:id="rId6"/>
    <p:sldId id="555" r:id="rId7"/>
    <p:sldId id="546" r:id="rId8"/>
    <p:sldId id="557" r:id="rId9"/>
    <p:sldId id="547" r:id="rId10"/>
    <p:sldId id="550" r:id="rId11"/>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0DC7DD-6489-414D-8C72-720A3330C7C0}">
          <p14:sldIdLst>
            <p14:sldId id="556"/>
            <p14:sldId id="551"/>
            <p14:sldId id="555"/>
            <p14:sldId id="546"/>
            <p14:sldId id="557"/>
            <p14:sldId id="547"/>
            <p14:sldId id="55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A3611-61F8-C8EF-B3BD-852CC19071D0}" name="Dirk Phiri" initials="DP" userId="S::dirk.phiri@peas.org.uk::d6829764-0748-4983-aea4-1b4e8d42c1bd" providerId="AD"/>
  <p188:author id="{1B1DA134-3565-CB55-A7EF-D46F9C90E370}" name="Emmi Matsunaga" initials="EM" userId="Emmi Matsunaga" providerId="None"/>
  <p188:author id="{A8A9F53D-7A85-EC8D-CF7F-3AF8ED158C75}" name="Laura Jones" initials="LJ" userId="S::laura.jones@peas.org.uk::dcf5d565-fb10-475f-977a-da13bc48d117" providerId="AD"/>
  <p188:author id="{F2E3354B-27A8-D924-1638-31FAEE968BC8}" name="Emmi Matsunaga" initials="EM" userId="S::emmi.matsunaga@peas.org.uk::67436d86-db2a-4c60-b745-be13785ce14e" providerId="AD"/>
  <p188:author id="{160E7657-F8B5-B3B9-A6B1-B99BE7889A32}" name="Charlie Paviour" initials="CP" userId="S::charlie.paviour@peas.org.uk::62c03623-8bc7-4fe1-a619-f867ff6e3965" providerId="AD"/>
  <p188:author id="{07883A82-9F20-A3E5-E72B-9B22DE7F3987}" name="Chesci Horn" initials="CH" userId="S::francesca.horn@peas.org.uk::2c5eeb1e-cee4-426e-b4de-cdc8ae9562d4" providerId="AD"/>
  <p188:author id="{B4F5A78A-8947-CEBC-BD4E-0912797959B7}" name="Jenny Groot" initials="JG" userId="S::jenny.groot@peas.org.uk::4465bba1-c0ec-4b54-9aa8-3973b222980a" providerId="AD"/>
  <p188:author id="{F11DE49D-EE72-61A7-E37F-5E78E713176C}" name="Jenny Groot" initials="JG" userId="Jenny Groot" providerId="None"/>
  <p188:author id="{47BA0FA1-42EC-CB23-9E4F-DC88340769DA}" name="Richard Aung" initials="RA" userId="Richard Aung" providerId="None"/>
  <p188:author id="{B5283AAC-A296-5506-A505-A8DE221B2F4E}" name="Lara Tembey" initials="LT" userId="S::Lara.Tembey@peas.org.uk::a58d090e-bf03-4cf5-9daf-7cc36e9374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aura Jones" initials="LJ" lastIdx="21" clrIdx="6">
    <p:extLst>
      <p:ext uri="{19B8F6BF-5375-455C-9EA6-DF929625EA0E}">
        <p15:presenceInfo xmlns:p15="http://schemas.microsoft.com/office/powerpoint/2012/main" userId="S::laura.jones@peas.org.uk::dcf5d565-fb10-475f-977a-da13bc48d117" providerId="AD"/>
      </p:ext>
    </p:extLst>
  </p:cmAuthor>
  <p:cmAuthor id="1" name="Laura Brown" initials="LB" lastIdx="6" clrIdx="0">
    <p:extLst>
      <p:ext uri="{19B8F6BF-5375-455C-9EA6-DF929625EA0E}">
        <p15:presenceInfo xmlns:p15="http://schemas.microsoft.com/office/powerpoint/2012/main" userId="Laura Brown" providerId="None"/>
      </p:ext>
    </p:extLst>
  </p:cmAuthor>
  <p:cmAuthor id="8" name="Jenny Groot" initials="JG" lastIdx="30" clrIdx="7">
    <p:extLst>
      <p:ext uri="{19B8F6BF-5375-455C-9EA6-DF929625EA0E}">
        <p15:presenceInfo xmlns:p15="http://schemas.microsoft.com/office/powerpoint/2012/main" userId="Jenny Groot" providerId="None"/>
      </p:ext>
    </p:extLst>
  </p:cmAuthor>
  <p:cmAuthor id="2" name="Chesci Horn" initials="CH" lastIdx="15" clrIdx="1">
    <p:extLst>
      <p:ext uri="{19B8F6BF-5375-455C-9EA6-DF929625EA0E}">
        <p15:presenceInfo xmlns:p15="http://schemas.microsoft.com/office/powerpoint/2012/main" userId="Chesci Horn" providerId="None"/>
      </p:ext>
    </p:extLst>
  </p:cmAuthor>
  <p:cmAuthor id="9" name="Libby Hills" initials="LH [2]" lastIdx="2" clrIdx="8">
    <p:extLst>
      <p:ext uri="{19B8F6BF-5375-455C-9EA6-DF929625EA0E}">
        <p15:presenceInfo xmlns:p15="http://schemas.microsoft.com/office/powerpoint/2012/main" userId="S::libby.hills@peas.org.uk::0ebb3c7b-c313-4b5c-a15c-e0bdbd4082ec" providerId="AD"/>
      </p:ext>
    </p:extLst>
  </p:cmAuthor>
  <p:cmAuthor id="3" name="Chesci Horn" initials="CH [2]" lastIdx="1" clrIdx="2">
    <p:extLst>
      <p:ext uri="{19B8F6BF-5375-455C-9EA6-DF929625EA0E}">
        <p15:presenceInfo xmlns:p15="http://schemas.microsoft.com/office/powerpoint/2012/main" userId="S::francesca.horn@peas.org.uk::2c5eeb1e-cee4-426e-b4de-cdc8ae9562d4" providerId="AD"/>
      </p:ext>
    </p:extLst>
  </p:cmAuthor>
  <p:cmAuthor id="10" name="Alice Pyke" initials="AP" lastIdx="15" clrIdx="9">
    <p:extLst>
      <p:ext uri="{19B8F6BF-5375-455C-9EA6-DF929625EA0E}">
        <p15:presenceInfo xmlns:p15="http://schemas.microsoft.com/office/powerpoint/2012/main" userId="S::alice.pyke@peas.org.uk::b4cc04c5-1eb8-452d-a452-dac9f211748c" providerId="AD"/>
      </p:ext>
    </p:extLst>
  </p:cmAuthor>
  <p:cmAuthor id="4" name="Emily Goulborn" initials="EG" lastIdx="5" clrIdx="3">
    <p:extLst>
      <p:ext uri="{19B8F6BF-5375-455C-9EA6-DF929625EA0E}">
        <p15:presenceInfo xmlns:p15="http://schemas.microsoft.com/office/powerpoint/2012/main" userId="Emily Goulborn" providerId="None"/>
      </p:ext>
    </p:extLst>
  </p:cmAuthor>
  <p:cmAuthor id="5" name="Laura Brown" initials="LB [2]" lastIdx="12" clrIdx="4">
    <p:extLst>
      <p:ext uri="{19B8F6BF-5375-455C-9EA6-DF929625EA0E}">
        <p15:presenceInfo xmlns:p15="http://schemas.microsoft.com/office/powerpoint/2012/main" userId="S::laura.brown@peas.org.uk::e788419d-d55d-4b4e-96e4-6b795187a7b6" providerId="AD"/>
      </p:ext>
    </p:extLst>
  </p:cmAuthor>
  <p:cmAuthor id="6" name="Libby Hills" initials="LH" lastIdx="6" clrIdx="5">
    <p:extLst>
      <p:ext uri="{19B8F6BF-5375-455C-9EA6-DF929625EA0E}">
        <p15:presenceInfo xmlns:p15="http://schemas.microsoft.com/office/powerpoint/2012/main" userId="Libby Hil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032"/>
    <a:srgbClr val="FFFFFF"/>
    <a:srgbClr val="0C3305"/>
    <a:srgbClr val="145709"/>
    <a:srgbClr val="FF8133"/>
    <a:srgbClr val="EC8846"/>
    <a:srgbClr val="487410"/>
    <a:srgbClr val="84925E"/>
    <a:srgbClr val="78A00F"/>
    <a:srgbClr val="082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24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807A9-CDF4-4597-86C3-4487CE3A89DB}" type="datetimeFigureOut">
              <a:rPr lang="en-GB" smtClean="0"/>
              <a:t>08/06/2026</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E4236-4335-4F17-81B2-AF678134FFBC}" type="slidenum">
              <a:rPr lang="en-GB" smtClean="0"/>
              <a:t>‹#›</a:t>
            </a:fld>
            <a:endParaRPr lang="en-GB"/>
          </a:p>
        </p:txBody>
      </p:sp>
    </p:spTree>
    <p:extLst>
      <p:ext uri="{BB962C8B-B14F-4D97-AF65-F5344CB8AC3E}">
        <p14:creationId xmlns:p14="http://schemas.microsoft.com/office/powerpoint/2010/main" val="197954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3E4236-4335-4F17-81B2-AF678134FFBC}" type="slidenum">
              <a:rPr lang="en-GB" smtClean="0"/>
              <a:t>2</a:t>
            </a:fld>
            <a:endParaRPr lang="en-GB"/>
          </a:p>
        </p:txBody>
      </p:sp>
    </p:spTree>
    <p:extLst>
      <p:ext uri="{BB962C8B-B14F-4D97-AF65-F5344CB8AC3E}">
        <p14:creationId xmlns:p14="http://schemas.microsoft.com/office/powerpoint/2010/main" val="344761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3E4236-4335-4F17-81B2-AF678134FFBC}" type="slidenum">
              <a:rPr lang="en-GB" smtClean="0"/>
              <a:t>3</a:t>
            </a:fld>
            <a:endParaRPr lang="en-GB"/>
          </a:p>
        </p:txBody>
      </p:sp>
    </p:spTree>
    <p:extLst>
      <p:ext uri="{BB962C8B-B14F-4D97-AF65-F5344CB8AC3E}">
        <p14:creationId xmlns:p14="http://schemas.microsoft.com/office/powerpoint/2010/main" val="338977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8A0C02C4-9F34-44E6-9A0C-EAF43237363B}" type="datetime1">
              <a:rPr lang="en-GB" smtClean="0"/>
              <a:t>08/06/2026</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186598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623FB31B-B4D1-4AC3-8D18-8DC483A90659}" type="datetime1">
              <a:rPr lang="en-GB" smtClean="0"/>
              <a:t>08/06/2026</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58750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F6A2719D-467D-4E0C-925E-6CB0BD039D5F}" type="datetime1">
              <a:rPr lang="en-GB" smtClean="0"/>
              <a:t>08/06/2026</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283904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
        <p:nvSpPr>
          <p:cNvPr id="7" name="Rectangle 6">
            <a:extLst>
              <a:ext uri="{FF2B5EF4-FFF2-40B4-BE49-F238E27FC236}">
                <a16:creationId xmlns:a16="http://schemas.microsoft.com/office/drawing/2014/main" id="{4103C886-D0B9-459D-B04B-282A6E925C3E}"/>
              </a:ext>
            </a:extLst>
          </p:cNvPr>
          <p:cNvSpPr/>
          <p:nvPr userDrawn="1"/>
        </p:nvSpPr>
        <p:spPr>
          <a:xfrm>
            <a:off x="0" y="914401"/>
            <a:ext cx="276440" cy="8991600"/>
          </a:xfrm>
          <a:prstGeom prst="rect">
            <a:avLst/>
          </a:prstGeom>
          <a:solidFill>
            <a:schemeClr val="accent3">
              <a:lumMod val="20000"/>
              <a:lumOff val="80000"/>
            </a:schemeClr>
          </a:solidFill>
          <a:ln>
            <a:noFill/>
          </a:ln>
          <a:effectLst>
            <a:outerShdw blurRad="50800" dist="38100" dir="2700000" algn="tl"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5">
            <a:extLst>
              <a:ext uri="{FF2B5EF4-FFF2-40B4-BE49-F238E27FC236}">
                <a16:creationId xmlns:a16="http://schemas.microsoft.com/office/drawing/2014/main" id="{CBDBC2D7-E051-40B5-9588-5685504616C5}"/>
              </a:ext>
            </a:extLst>
          </p:cNvPr>
          <p:cNvSpPr txBox="1">
            <a:spLocks/>
          </p:cNvSpPr>
          <p:nvPr userDrawn="1"/>
        </p:nvSpPr>
        <p:spPr>
          <a:xfrm>
            <a:off x="297657" y="9248418"/>
            <a:ext cx="1543050" cy="52740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89C809-6EB5-4004-BA1E-5D450F5B9845}" type="slidenum">
              <a:rPr lang="en-GB" smtClean="0"/>
              <a:pPr/>
              <a:t>‹#›</a:t>
            </a:fld>
            <a:endParaRPr lang="en-GB"/>
          </a:p>
        </p:txBody>
      </p:sp>
      <p:cxnSp>
        <p:nvCxnSpPr>
          <p:cNvPr id="11" name="Straight Connector 10">
            <a:extLst>
              <a:ext uri="{FF2B5EF4-FFF2-40B4-BE49-F238E27FC236}">
                <a16:creationId xmlns:a16="http://schemas.microsoft.com/office/drawing/2014/main" id="{BC72AEAC-0FFB-498B-A51F-D6E96BC0316D}"/>
              </a:ext>
            </a:extLst>
          </p:cNvPr>
          <p:cNvCxnSpPr>
            <a:cxnSpLocks/>
          </p:cNvCxnSpPr>
          <p:nvPr userDrawn="1"/>
        </p:nvCxnSpPr>
        <p:spPr>
          <a:xfrm>
            <a:off x="0" y="9737717"/>
            <a:ext cx="5314950" cy="0"/>
          </a:xfrm>
          <a:prstGeom prst="line">
            <a:avLst/>
          </a:prstGeom>
          <a:ln w="12700">
            <a:solidFill>
              <a:srgbClr val="84925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E57A64-22F3-4B27-82EA-5D09D05FFBB2}"/>
              </a:ext>
            </a:extLst>
          </p:cNvPr>
          <p:cNvCxnSpPr>
            <a:cxnSpLocks/>
          </p:cNvCxnSpPr>
          <p:nvPr userDrawn="1"/>
        </p:nvCxnSpPr>
        <p:spPr>
          <a:xfrm>
            <a:off x="6257925" y="9737717"/>
            <a:ext cx="600075" cy="0"/>
          </a:xfrm>
          <a:prstGeom prst="line">
            <a:avLst/>
          </a:prstGeom>
          <a:ln w="12700">
            <a:solidFill>
              <a:srgbClr val="84925E"/>
            </a:solidFill>
          </a:ln>
        </p:spPr>
        <p:style>
          <a:lnRef idx="1">
            <a:schemeClr val="accent1"/>
          </a:lnRef>
          <a:fillRef idx="0">
            <a:schemeClr val="accent1"/>
          </a:fillRef>
          <a:effectRef idx="0">
            <a:schemeClr val="accent1"/>
          </a:effectRef>
          <a:fontRef idx="minor">
            <a:schemeClr val="tx1"/>
          </a:fontRef>
        </p:style>
      </p:cxnSp>
      <p:pic>
        <p:nvPicPr>
          <p:cNvPr id="13" name="Picture 12" descr="Logo, company name&#10;&#10;Description automatically generated">
            <a:extLst>
              <a:ext uri="{FF2B5EF4-FFF2-40B4-BE49-F238E27FC236}">
                <a16:creationId xmlns:a16="http://schemas.microsoft.com/office/drawing/2014/main" id="{47AE8940-6041-4431-BEC0-D08E39F55F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819" b="41235"/>
          <a:stretch/>
        </p:blipFill>
        <p:spPr>
          <a:xfrm>
            <a:off x="5224464" y="9456704"/>
            <a:ext cx="1142999" cy="319117"/>
          </a:xfrm>
          <a:prstGeom prst="rect">
            <a:avLst/>
          </a:prstGeom>
        </p:spPr>
      </p:pic>
      <p:cxnSp>
        <p:nvCxnSpPr>
          <p:cNvPr id="14" name="Straight Connector 13">
            <a:extLst>
              <a:ext uri="{FF2B5EF4-FFF2-40B4-BE49-F238E27FC236}">
                <a16:creationId xmlns:a16="http://schemas.microsoft.com/office/drawing/2014/main" id="{4E66E02F-5F7A-4DC6-9F43-B0D7AC4AD820}"/>
              </a:ext>
            </a:extLst>
          </p:cNvPr>
          <p:cNvCxnSpPr>
            <a:cxnSpLocks/>
          </p:cNvCxnSpPr>
          <p:nvPr userDrawn="1"/>
        </p:nvCxnSpPr>
        <p:spPr>
          <a:xfrm flipH="1">
            <a:off x="0" y="9692640"/>
            <a:ext cx="780918" cy="0"/>
          </a:xfrm>
          <a:prstGeom prst="line">
            <a:avLst/>
          </a:prstGeom>
          <a:ln w="12700">
            <a:solidFill>
              <a:srgbClr val="95A36B"/>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E13AE1-03DD-4109-AE33-B141D2D4179A}"/>
              </a:ext>
            </a:extLst>
          </p:cNvPr>
          <p:cNvCxnSpPr>
            <a:cxnSpLocks/>
          </p:cNvCxnSpPr>
          <p:nvPr userDrawn="1"/>
        </p:nvCxnSpPr>
        <p:spPr>
          <a:xfrm flipH="1">
            <a:off x="0" y="9644380"/>
            <a:ext cx="552450" cy="0"/>
          </a:xfrm>
          <a:prstGeom prst="line">
            <a:avLst/>
          </a:prstGeom>
          <a:ln w="12700">
            <a:solidFill>
              <a:srgbClr val="95A36B"/>
            </a:solidFill>
          </a:ln>
          <a:effectLst>
            <a:softEdge rad="0"/>
          </a:effectLst>
        </p:spPr>
        <p:style>
          <a:lnRef idx="1">
            <a:schemeClr val="accent1"/>
          </a:lnRef>
          <a:fillRef idx="0">
            <a:schemeClr val="accent1"/>
          </a:fillRef>
          <a:effectRef idx="0">
            <a:schemeClr val="accent1"/>
          </a:effectRef>
          <a:fontRef idx="minor">
            <a:schemeClr val="tx1"/>
          </a:fontRef>
        </p:style>
      </p:cxnSp>
      <p:graphicFrame>
        <p:nvGraphicFramePr>
          <p:cNvPr id="16" name="Table 4">
            <a:extLst>
              <a:ext uri="{FF2B5EF4-FFF2-40B4-BE49-F238E27FC236}">
                <a16:creationId xmlns:a16="http://schemas.microsoft.com/office/drawing/2014/main" id="{57C302AF-71D6-422A-9AE9-00B138EE6E2C}"/>
              </a:ext>
            </a:extLst>
          </p:cNvPr>
          <p:cNvGraphicFramePr>
            <a:graphicFrameLocks noGrp="1"/>
          </p:cNvGraphicFramePr>
          <p:nvPr userDrawn="1">
            <p:extLst>
              <p:ext uri="{D42A27DB-BD31-4B8C-83A1-F6EECF244321}">
                <p14:modId xmlns:p14="http://schemas.microsoft.com/office/powerpoint/2010/main" val="3481630632"/>
              </p:ext>
            </p:extLst>
          </p:nvPr>
        </p:nvGraphicFramePr>
        <p:xfrm>
          <a:off x="4966547" y="0"/>
          <a:ext cx="1891453" cy="1080000"/>
        </p:xfrm>
        <a:graphic>
          <a:graphicData uri="http://schemas.openxmlformats.org/drawingml/2006/table">
            <a:tbl>
              <a:tblPr firstRow="1" bandRow="1">
                <a:effectLst/>
                <a:tableStyleId>{2D5ABB26-0587-4C30-8999-92F81FD0307C}</a:tableStyleId>
              </a:tblPr>
              <a:tblGrid>
                <a:gridCol w="1891453">
                  <a:extLst>
                    <a:ext uri="{9D8B030D-6E8A-4147-A177-3AD203B41FA5}">
                      <a16:colId xmlns:a16="http://schemas.microsoft.com/office/drawing/2014/main" val="1959228391"/>
                    </a:ext>
                  </a:extLst>
                </a:gridCol>
              </a:tblGrid>
              <a:tr h="1080000">
                <a:tc>
                  <a:txBody>
                    <a:bodyPr/>
                    <a:lstStyle/>
                    <a:p>
                      <a:pPr marL="361950" indent="0" algn="l"/>
                      <a:endParaRPr lang="en-GB" sz="2000" b="1">
                        <a:solidFill>
                          <a:schemeClr val="bg1"/>
                        </a:solidFill>
                        <a:latin typeface="Futura BdCn BT" panose="020B07060202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3305"/>
                    </a:solidFill>
                  </a:tcPr>
                </a:tc>
                <a:extLst>
                  <a:ext uri="{0D108BD9-81ED-4DB2-BD59-A6C34878D82A}">
                    <a16:rowId xmlns:a16="http://schemas.microsoft.com/office/drawing/2014/main" val="3921588465"/>
                  </a:ext>
                </a:extLst>
              </a:tr>
            </a:tbl>
          </a:graphicData>
        </a:graphic>
      </p:graphicFrame>
      <p:cxnSp>
        <p:nvCxnSpPr>
          <p:cNvPr id="17" name="Straight Connector 16">
            <a:extLst>
              <a:ext uri="{FF2B5EF4-FFF2-40B4-BE49-F238E27FC236}">
                <a16:creationId xmlns:a16="http://schemas.microsoft.com/office/drawing/2014/main" id="{A412F802-213C-448D-B798-AEB36D4298FB}"/>
              </a:ext>
            </a:extLst>
          </p:cNvPr>
          <p:cNvCxnSpPr>
            <a:cxnSpLocks/>
          </p:cNvCxnSpPr>
          <p:nvPr userDrawn="1"/>
        </p:nvCxnSpPr>
        <p:spPr>
          <a:xfrm flipH="1">
            <a:off x="6083432" y="1110617"/>
            <a:ext cx="780918" cy="0"/>
          </a:xfrm>
          <a:prstGeom prst="line">
            <a:avLst/>
          </a:prstGeom>
          <a:ln w="12700">
            <a:solidFill>
              <a:srgbClr val="0C3305"/>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D2FE9FA-D5E0-4EB4-BC9F-870756C2C522}"/>
              </a:ext>
            </a:extLst>
          </p:cNvPr>
          <p:cNvCxnSpPr>
            <a:cxnSpLocks/>
          </p:cNvCxnSpPr>
          <p:nvPr userDrawn="1"/>
        </p:nvCxnSpPr>
        <p:spPr>
          <a:xfrm flipH="1">
            <a:off x="6311900" y="1160466"/>
            <a:ext cx="552450" cy="0"/>
          </a:xfrm>
          <a:prstGeom prst="line">
            <a:avLst/>
          </a:prstGeom>
          <a:ln w="12700">
            <a:solidFill>
              <a:srgbClr val="0C3305"/>
            </a:solidFill>
          </a:ln>
          <a:effectLst/>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3723013-F163-4CD2-9331-DD32890F9B09}"/>
              </a:ext>
            </a:extLst>
          </p:cNvPr>
          <p:cNvSpPr/>
          <p:nvPr userDrawn="1"/>
        </p:nvSpPr>
        <p:spPr>
          <a:xfrm>
            <a:off x="-216" y="-803"/>
            <a:ext cx="276655" cy="1256401"/>
          </a:xfrm>
          <a:prstGeom prst="rect">
            <a:avLst/>
          </a:prstGeom>
          <a:solidFill>
            <a:srgbClr val="0823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Manual Input 20">
            <a:extLst>
              <a:ext uri="{FF2B5EF4-FFF2-40B4-BE49-F238E27FC236}">
                <a16:creationId xmlns:a16="http://schemas.microsoft.com/office/drawing/2014/main" id="{89D17E4A-42CE-4206-A069-E54592F5DF72}"/>
              </a:ext>
            </a:extLst>
          </p:cNvPr>
          <p:cNvSpPr/>
          <p:nvPr userDrawn="1"/>
        </p:nvSpPr>
        <p:spPr>
          <a:xfrm rot="10800000">
            <a:off x="276225" y="936"/>
            <a:ext cx="4690322" cy="1256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8 h 10000"/>
              <a:gd name="connsiteX0" fmla="*/ 0 w 10000"/>
              <a:gd name="connsiteY0" fmla="*/ 143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43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430"/>
                </a:moveTo>
                <a:lnTo>
                  <a:pt x="10000" y="0"/>
                </a:lnTo>
                <a:lnTo>
                  <a:pt x="10000" y="10000"/>
                </a:lnTo>
                <a:lnTo>
                  <a:pt x="0" y="10000"/>
                </a:lnTo>
                <a:lnTo>
                  <a:pt x="0" y="1430"/>
                </a:lnTo>
                <a:close/>
              </a:path>
            </a:pathLst>
          </a:custGeom>
          <a:solidFill>
            <a:srgbClr val="0C33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887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0777377C-81C4-446C-9B55-D99E2144E928}" type="datetime1">
              <a:rPr lang="en-GB" smtClean="0"/>
              <a:t>08/06/2026</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95461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DA29F18B-3B2A-4237-861A-BE3BC4621388}" type="datetime1">
              <a:rPr lang="en-GB" smtClean="0"/>
              <a:t>08/06/2026</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242491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373B4C27-4591-4441-AC9A-013BFA48EC68}" type="datetime1">
              <a:rPr lang="en-GB" smtClean="0"/>
              <a:t>08/06/2026</a:t>
            </a:fld>
            <a:endParaRPr lang="en-GB"/>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157909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10935D98-8D4D-4A4C-ADB2-F9C4DBDDCAB3}" type="datetime1">
              <a:rPr lang="en-GB" smtClean="0"/>
              <a:t>08/06/2026</a:t>
            </a:fld>
            <a:endParaRPr lang="en-GB"/>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273969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741D21AA-BCB4-4B27-BC60-88FA15050D9B}" type="datetime1">
              <a:rPr lang="en-GB" smtClean="0"/>
              <a:t>08/06/2026</a:t>
            </a:fld>
            <a:endParaRPr lang="en-GB"/>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171015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DA6A205D-35A3-4033-8834-6E7058569651}" type="datetime1">
              <a:rPr lang="en-GB" smtClean="0"/>
              <a:t>08/06/2026</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370481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F1E02556-B580-4387-9167-DECDA8C46EB0}" type="datetime1">
              <a:rPr lang="en-GB" smtClean="0"/>
              <a:t>08/06/2026</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121694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97657" y="924841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089C809-6EB5-4004-BA1E-5D450F5B9845}" type="slidenum">
              <a:rPr lang="en-GB" smtClean="0"/>
              <a:pPr/>
              <a:t>‹#›</a:t>
            </a:fld>
            <a:endParaRPr lang="en-GB"/>
          </a:p>
        </p:txBody>
      </p:sp>
    </p:spTree>
    <p:extLst>
      <p:ext uri="{BB962C8B-B14F-4D97-AF65-F5344CB8AC3E}">
        <p14:creationId xmlns:p14="http://schemas.microsoft.com/office/powerpoint/2010/main" val="4251683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mailto:info@peas.org.uk" TargetMode="External"/><Relationship Id="rId5" Type="http://schemas.openxmlformats.org/officeDocument/2006/relationships/hyperlink" Target="mailto:recruitment-ug@peas.org.uk" TargetMode="External"/><Relationship Id="rId4" Type="http://schemas.openxmlformats.org/officeDocument/2006/relationships/hyperlink" Target="https://tinyurl.com/3t2y3dw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2A709B-F906-45EE-9158-3C15179B064A}"/>
              </a:ext>
            </a:extLst>
          </p:cNvPr>
          <p:cNvSpPr/>
          <p:nvPr/>
        </p:nvSpPr>
        <p:spPr>
          <a:xfrm>
            <a:off x="471489" y="2473482"/>
            <a:ext cx="6175595" cy="5533227"/>
          </a:xfrm>
          <a:prstGeom prst="rect">
            <a:avLst/>
          </a:prstGeom>
          <a:solidFill>
            <a:srgbClr val="80A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751070F0-6A11-4C81-813F-ECD195B9582C}"/>
              </a:ext>
            </a:extLst>
          </p:cNvPr>
          <p:cNvSpPr>
            <a:spLocks noGrp="1"/>
          </p:cNvSpPr>
          <p:nvPr>
            <p:ph type="sldNum" sz="quarter" idx="12"/>
          </p:nvPr>
        </p:nvSpPr>
        <p:spPr/>
        <p:txBody>
          <a:bodyPr/>
          <a:lstStyle/>
          <a:p>
            <a:fld id="{B089C809-6EB5-4004-BA1E-5D450F5B9845}" type="slidenum">
              <a:rPr lang="en-GB" smtClean="0"/>
              <a:t>1</a:t>
            </a:fld>
            <a:endParaRPr lang="en-GB"/>
          </a:p>
        </p:txBody>
      </p:sp>
      <p:sp>
        <p:nvSpPr>
          <p:cNvPr id="4" name="Rectangle 3">
            <a:extLst>
              <a:ext uri="{FF2B5EF4-FFF2-40B4-BE49-F238E27FC236}">
                <a16:creationId xmlns:a16="http://schemas.microsoft.com/office/drawing/2014/main" id="{1549D72E-F1F9-4487-BBC7-D94A4270ACB3}"/>
              </a:ext>
            </a:extLst>
          </p:cNvPr>
          <p:cNvSpPr/>
          <p:nvPr/>
        </p:nvSpPr>
        <p:spPr>
          <a:xfrm>
            <a:off x="190499" y="14990"/>
            <a:ext cx="6196009" cy="5836967"/>
          </a:xfrm>
          <a:prstGeom prst="rect">
            <a:avLst/>
          </a:prstGeom>
          <a:solidFill>
            <a:srgbClr val="0C3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a:extLst>
              <a:ext uri="{FF2B5EF4-FFF2-40B4-BE49-F238E27FC236}">
                <a16:creationId xmlns:a16="http://schemas.microsoft.com/office/drawing/2014/main" id="{70D086A7-22A9-45EA-95F4-5927BC054B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748"/>
          <a:stretch/>
        </p:blipFill>
        <p:spPr bwMode="auto">
          <a:xfrm>
            <a:off x="177915" y="795512"/>
            <a:ext cx="2508694"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roup of people raising their hands&#10;&#10;Description automatically generated with medium confidence">
            <a:extLst>
              <a:ext uri="{FF2B5EF4-FFF2-40B4-BE49-F238E27FC236}">
                <a16:creationId xmlns:a16="http://schemas.microsoft.com/office/drawing/2014/main" id="{11CF5824-9F51-45F2-BAB0-F77C33BB9105}"/>
              </a:ext>
            </a:extLst>
          </p:cNvPr>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6646" t="8000" r="89575" b="12806"/>
          <a:stretch/>
        </p:blipFill>
        <p:spPr>
          <a:xfrm flipH="1">
            <a:off x="-25959" y="1722329"/>
            <a:ext cx="216441" cy="4565225"/>
          </a:xfrm>
          <a:prstGeom prst="rect">
            <a:avLst/>
          </a:prstGeom>
        </p:spPr>
      </p:pic>
      <p:sp>
        <p:nvSpPr>
          <p:cNvPr id="15" name="TextBox 14">
            <a:extLst>
              <a:ext uri="{FF2B5EF4-FFF2-40B4-BE49-F238E27FC236}">
                <a16:creationId xmlns:a16="http://schemas.microsoft.com/office/drawing/2014/main" id="{274B492D-16F3-4146-8D49-A8CA5877570B}"/>
              </a:ext>
            </a:extLst>
          </p:cNvPr>
          <p:cNvSpPr txBox="1"/>
          <p:nvPr/>
        </p:nvSpPr>
        <p:spPr>
          <a:xfrm>
            <a:off x="1781600" y="6739940"/>
            <a:ext cx="4774528" cy="830997"/>
          </a:xfrm>
          <a:prstGeom prst="rect">
            <a:avLst/>
          </a:prstGeom>
          <a:noFill/>
        </p:spPr>
        <p:txBody>
          <a:bodyPr wrap="square" lIns="91440" tIns="45720" rIns="91440" bIns="45720" rtlCol="0" anchor="t">
            <a:spAutoFit/>
          </a:bodyPr>
          <a:lstStyle/>
          <a:p>
            <a:pPr algn="r"/>
            <a:r>
              <a:rPr lang="en-GB" sz="2400" b="1" dirty="0">
                <a:solidFill>
                  <a:schemeClr val="bg1"/>
                </a:solidFill>
                <a:latin typeface="Futura Bk BT"/>
              </a:rPr>
              <a:t>Senior School Support Officer </a:t>
            </a:r>
            <a:endParaRPr lang="en-GB" sz="2400" b="1" dirty="0">
              <a:solidFill>
                <a:schemeClr val="bg1"/>
              </a:solidFill>
              <a:latin typeface="Futura Bk BT" panose="020B0502020204020303" pitchFamily="34" charset="0"/>
            </a:endParaRPr>
          </a:p>
          <a:p>
            <a:pPr algn="r"/>
            <a:r>
              <a:rPr lang="en-GB" sz="2400" b="1" dirty="0">
                <a:solidFill>
                  <a:schemeClr val="bg1"/>
                </a:solidFill>
                <a:latin typeface="Futura Bk BT"/>
              </a:rPr>
              <a:t> </a:t>
            </a:r>
            <a:r>
              <a:rPr lang="en-GB" sz="2400" dirty="0">
                <a:solidFill>
                  <a:schemeClr val="bg1"/>
                </a:solidFill>
                <a:latin typeface="Futura Bk BT"/>
              </a:rPr>
              <a:t>Candidate Pack </a:t>
            </a:r>
            <a:endParaRPr lang="en-GB" sz="2400" dirty="0">
              <a:solidFill>
                <a:schemeClr val="bg1"/>
              </a:solidFill>
              <a:latin typeface="Futura Bk BT" panose="020B0502020204020303" pitchFamily="34" charset="0"/>
            </a:endParaRPr>
          </a:p>
        </p:txBody>
      </p:sp>
      <p:sp>
        <p:nvSpPr>
          <p:cNvPr id="14" name="Rectangle 13">
            <a:extLst>
              <a:ext uri="{FF2B5EF4-FFF2-40B4-BE49-F238E27FC236}">
                <a16:creationId xmlns:a16="http://schemas.microsoft.com/office/drawing/2014/main" id="{EA65A722-A8C4-470E-A9B9-9147D6A5E174}"/>
              </a:ext>
            </a:extLst>
          </p:cNvPr>
          <p:cNvSpPr/>
          <p:nvPr/>
        </p:nvSpPr>
        <p:spPr>
          <a:xfrm>
            <a:off x="-25959" y="9054781"/>
            <a:ext cx="6879431" cy="8498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lumMod val="85000"/>
                    <a:lumOff val="15000"/>
                  </a:schemeClr>
                </a:solidFill>
                <a:latin typeface="Futura BdCn BT"/>
              </a:rPr>
              <a:t>www.peas.org.uk</a:t>
            </a:r>
          </a:p>
        </p:txBody>
      </p:sp>
      <p:pic>
        <p:nvPicPr>
          <p:cNvPr id="16" name="Picture 15" descr="A group of people raising their hands&#10;&#10;Description automatically generated with medium confidence">
            <a:extLst>
              <a:ext uri="{FF2B5EF4-FFF2-40B4-BE49-F238E27FC236}">
                <a16:creationId xmlns:a16="http://schemas.microsoft.com/office/drawing/2014/main" id="{5DC094C6-E975-48EC-9205-B8A7B3DB973C}"/>
              </a:ext>
            </a:extLst>
          </p:cNvPr>
          <p:cNvPicPr>
            <a:picLocks noChangeAspect="1"/>
          </p:cNvPicPr>
          <p:nvPr/>
        </p:nvPicPr>
        <p:blipFill rotWithShape="1">
          <a:blip r:embed="rId4" cstate="print">
            <a:duotone>
              <a:prstClr val="black"/>
              <a:srgbClr val="145709">
                <a:tint val="45000"/>
                <a:satMod val="400000"/>
              </a:srgbClr>
            </a:duotone>
            <a:extLst>
              <a:ext uri="{28A0092B-C50C-407E-A947-70E740481C1C}">
                <a14:useLocalDpi xmlns:a14="http://schemas.microsoft.com/office/drawing/2010/main" val="0"/>
              </a:ext>
            </a:extLst>
          </a:blip>
          <a:srcRect l="4200" t="7999" r="93321" b="12808"/>
          <a:stretch/>
        </p:blipFill>
        <p:spPr>
          <a:xfrm>
            <a:off x="2" y="1722329"/>
            <a:ext cx="190476" cy="4565225"/>
          </a:xfrm>
          <a:prstGeom prst="rect">
            <a:avLst/>
          </a:prstGeom>
        </p:spPr>
      </p:pic>
      <p:pic>
        <p:nvPicPr>
          <p:cNvPr id="18" name="Picture 17" descr="A group of people raising their hands&#10;&#10;Description automatically generated with medium confidence">
            <a:extLst>
              <a:ext uri="{FF2B5EF4-FFF2-40B4-BE49-F238E27FC236}">
                <a16:creationId xmlns:a16="http://schemas.microsoft.com/office/drawing/2014/main" id="{F0706293-DB5A-4154-B713-4EFAD095FD6E}"/>
              </a:ext>
            </a:extLst>
          </p:cNvPr>
          <p:cNvPicPr>
            <a:picLocks noChangeAspect="1"/>
          </p:cNvPicPr>
          <p:nvPr/>
        </p:nvPicPr>
        <p:blipFill rotWithShape="1">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l="90960" t="7999" r="6254" b="12752"/>
          <a:stretch/>
        </p:blipFill>
        <p:spPr>
          <a:xfrm>
            <a:off x="6643923" y="1719154"/>
            <a:ext cx="214078" cy="4568400"/>
          </a:xfrm>
          <a:prstGeom prst="rect">
            <a:avLst/>
          </a:prstGeom>
        </p:spPr>
      </p:pic>
      <p:pic>
        <p:nvPicPr>
          <p:cNvPr id="19" name="Picture 18" descr="A group of people raising their hands&#10;&#10;Description automatically generated with medium confidence">
            <a:extLst>
              <a:ext uri="{FF2B5EF4-FFF2-40B4-BE49-F238E27FC236}">
                <a16:creationId xmlns:a16="http://schemas.microsoft.com/office/drawing/2014/main" id="{F7E51003-211D-4DF3-96F3-5041A02400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403" t="7999" r="12636" b="12752"/>
          <a:stretch/>
        </p:blipFill>
        <p:spPr>
          <a:xfrm>
            <a:off x="471489" y="1722690"/>
            <a:ext cx="5915019" cy="4568067"/>
          </a:xfrm>
          <a:prstGeom prst="rect">
            <a:avLst/>
          </a:prstGeom>
        </p:spPr>
      </p:pic>
      <p:pic>
        <p:nvPicPr>
          <p:cNvPr id="17" name="Picture 16" descr="A group of people raising their hands&#10;&#10;Description automatically generated with medium confidence">
            <a:extLst>
              <a:ext uri="{FF2B5EF4-FFF2-40B4-BE49-F238E27FC236}">
                <a16:creationId xmlns:a16="http://schemas.microsoft.com/office/drawing/2014/main" id="{526A5EBE-547E-4875-8188-737A89020D76}"/>
              </a:ext>
            </a:extLst>
          </p:cNvPr>
          <p:cNvPicPr>
            <a:picLocks noChangeAspect="1"/>
          </p:cNvPicPr>
          <p:nvPr/>
        </p:nvPicPr>
        <p:blipFill rotWithShape="1">
          <a:blip r:embed="rId7" cstate="print">
            <a:duotone>
              <a:prstClr val="black"/>
              <a:srgbClr val="145709">
                <a:tint val="45000"/>
                <a:satMod val="400000"/>
              </a:srgbClr>
            </a:duotone>
            <a:extLst>
              <a:ext uri="{28A0092B-C50C-407E-A947-70E740481C1C}">
                <a14:useLocalDpi xmlns:a14="http://schemas.microsoft.com/office/drawing/2010/main" val="0"/>
              </a:ext>
            </a:extLst>
          </a:blip>
          <a:srcRect l="87640" t="7999" r="8972" b="12752"/>
          <a:stretch/>
        </p:blipFill>
        <p:spPr>
          <a:xfrm>
            <a:off x="6386508" y="1719155"/>
            <a:ext cx="260572" cy="4568400"/>
          </a:xfrm>
          <a:prstGeom prst="rect">
            <a:avLst/>
          </a:prstGeom>
        </p:spPr>
      </p:pic>
      <p:sp>
        <p:nvSpPr>
          <p:cNvPr id="21" name="Rectangle 20">
            <a:extLst>
              <a:ext uri="{FF2B5EF4-FFF2-40B4-BE49-F238E27FC236}">
                <a16:creationId xmlns:a16="http://schemas.microsoft.com/office/drawing/2014/main" id="{D18F1C35-7981-4D70-9E3E-0837BD0B3EBC}"/>
              </a:ext>
            </a:extLst>
          </p:cNvPr>
          <p:cNvSpPr/>
          <p:nvPr/>
        </p:nvSpPr>
        <p:spPr>
          <a:xfrm>
            <a:off x="-128469" y="7920191"/>
            <a:ext cx="6879431" cy="109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a:solidFill>
                  <a:srgbClr val="80A032"/>
                </a:solidFill>
                <a:ea typeface="Calibri" panose="020F0502020204030204" pitchFamily="34" charset="0"/>
                <a:cs typeface="Times New Roman" panose="02020603050405020304" pitchFamily="18" charset="0"/>
              </a:rPr>
              <a:t>Our Mission </a:t>
            </a:r>
          </a:p>
          <a:p>
            <a:pPr algn="ctr"/>
            <a:r>
              <a:rPr lang="en-GB" sz="1400" b="1" i="1">
                <a:solidFill>
                  <a:srgbClr val="80A032"/>
                </a:solidFill>
                <a:ea typeface="Calibri" panose="020F0502020204030204" pitchFamily="34" charset="0"/>
                <a:cs typeface="Times New Roman" panose="02020603050405020304" pitchFamily="18" charset="0"/>
              </a:rPr>
              <a:t>T</a:t>
            </a:r>
            <a:r>
              <a:rPr lang="en-GB" sz="1400" b="1" i="1">
                <a:solidFill>
                  <a:srgbClr val="80A032"/>
                </a:solidFill>
                <a:effectLst/>
                <a:ea typeface="Calibri" panose="020F0502020204030204" pitchFamily="34" charset="0"/>
                <a:cs typeface="Times New Roman" panose="02020603050405020304" pitchFamily="18" charset="0"/>
              </a:rPr>
              <a:t>o expand access to sustainably delivered quality secondary education across Africa</a:t>
            </a:r>
            <a:endParaRPr lang="en-GB" sz="1400" b="1" i="1">
              <a:solidFill>
                <a:srgbClr val="80A032"/>
              </a:solidFill>
            </a:endParaRPr>
          </a:p>
        </p:txBody>
      </p:sp>
    </p:spTree>
    <p:extLst>
      <p:ext uri="{BB962C8B-B14F-4D97-AF65-F5344CB8AC3E}">
        <p14:creationId xmlns:p14="http://schemas.microsoft.com/office/powerpoint/2010/main" val="173006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65EDA4F-BCA1-43AB-9F04-CDDC9CFCC832}"/>
              </a:ext>
            </a:extLst>
          </p:cNvPr>
          <p:cNvGraphicFramePr>
            <a:graphicFrameLocks noGrp="1"/>
          </p:cNvGraphicFramePr>
          <p:nvPr>
            <p:extLst>
              <p:ext uri="{D42A27DB-BD31-4B8C-83A1-F6EECF244321}">
                <p14:modId xmlns:p14="http://schemas.microsoft.com/office/powerpoint/2010/main" val="432976802"/>
              </p:ext>
            </p:extLst>
          </p:nvPr>
        </p:nvGraphicFramePr>
        <p:xfrm>
          <a:off x="-5071310" y="848710"/>
          <a:ext cx="5794772" cy="370840"/>
        </p:xfrm>
        <a:graphic>
          <a:graphicData uri="http://schemas.openxmlformats.org/drawingml/2006/table">
            <a:tbl>
              <a:tblPr firstRow="1" bandRow="1">
                <a:tableStyleId>{2D5ABB26-0587-4C30-8999-92F81FD0307C}</a:tableStyleId>
              </a:tblPr>
              <a:tblGrid>
                <a:gridCol w="5794772">
                  <a:extLst>
                    <a:ext uri="{9D8B030D-6E8A-4147-A177-3AD203B41FA5}">
                      <a16:colId xmlns:a16="http://schemas.microsoft.com/office/drawing/2014/main" val="1959228391"/>
                    </a:ext>
                  </a:extLst>
                </a:gridCol>
              </a:tblGrid>
              <a:tr h="370840">
                <a:tc>
                  <a:txBody>
                    <a:bodyPr/>
                    <a:lstStyle/>
                    <a:p>
                      <a:pPr algn="just">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27" name="Table 26">
            <a:extLst>
              <a:ext uri="{FF2B5EF4-FFF2-40B4-BE49-F238E27FC236}">
                <a16:creationId xmlns:a16="http://schemas.microsoft.com/office/drawing/2014/main" id="{A63EC2EF-4248-4CB3-AC07-2BF892DDBF06}"/>
              </a:ext>
            </a:extLst>
          </p:cNvPr>
          <p:cNvGraphicFramePr>
            <a:graphicFrameLocks noGrp="1"/>
          </p:cNvGraphicFramePr>
          <p:nvPr>
            <p:extLst>
              <p:ext uri="{D42A27DB-BD31-4B8C-83A1-F6EECF244321}">
                <p14:modId xmlns:p14="http://schemas.microsoft.com/office/powerpoint/2010/main" val="2232429221"/>
              </p:ext>
            </p:extLst>
          </p:nvPr>
        </p:nvGraphicFramePr>
        <p:xfrm>
          <a:off x="406400" y="1332000"/>
          <a:ext cx="6073600" cy="5472000"/>
        </p:xfrm>
        <a:graphic>
          <a:graphicData uri="http://schemas.openxmlformats.org/drawingml/2006/table">
            <a:tbl>
              <a:tblPr firstRow="1" bandRow="1">
                <a:tableStyleId>{2D5ABB26-0587-4C30-8999-92F81FD0307C}</a:tableStyleId>
              </a:tblPr>
              <a:tblGrid>
                <a:gridCol w="6073600">
                  <a:extLst>
                    <a:ext uri="{9D8B030D-6E8A-4147-A177-3AD203B41FA5}">
                      <a16:colId xmlns:a16="http://schemas.microsoft.com/office/drawing/2014/main" val="1959228391"/>
                    </a:ext>
                  </a:extLst>
                </a:gridCol>
              </a:tblGrid>
              <a:tr h="5472000">
                <a:tc>
                  <a:txBody>
                    <a:bodyPr/>
                    <a:lstStyle/>
                    <a:p>
                      <a:pPr lvl="0" algn="just">
                        <a:lnSpc>
                          <a:spcPct val="100000"/>
                        </a:lnSpc>
                        <a:spcBef>
                          <a:spcPts val="0"/>
                        </a:spcBef>
                        <a:spcAft>
                          <a:spcPts val="0"/>
                        </a:spcAft>
                        <a:buNone/>
                      </a:pPr>
                      <a:r>
                        <a:rPr lang="en-GB" sz="1200" b="0" i="0" u="none" strike="noStrike" noProof="0" dirty="0">
                          <a:effectLst/>
                        </a:rPr>
                        <a:t>PEAS (Promoting Equality in African Schools) is a not-for-profit that expands access to inclusive, quality secondary education across Sub-Saharan Africa. Our vision is a world where all children enjoy an education that unlocks their full potential.</a:t>
                      </a:r>
                      <a:endParaRPr lang="en-US" dirty="0"/>
                    </a:p>
                    <a:p>
                      <a:pPr lvl="0" algn="just">
                        <a:lnSpc>
                          <a:spcPct val="100000"/>
                        </a:lnSpc>
                        <a:spcBef>
                          <a:spcPts val="0"/>
                        </a:spcBef>
                        <a:spcAft>
                          <a:spcPts val="0"/>
                        </a:spcAft>
                        <a:buNone/>
                      </a:pPr>
                      <a:endParaRPr lang="en-GB" sz="1200" b="0" i="0" u="none" strike="noStrike" noProof="0" dirty="0">
                        <a:effectLst/>
                      </a:endParaRPr>
                    </a:p>
                    <a:p>
                      <a:pPr lvl="0" algn="just">
                        <a:lnSpc>
                          <a:spcPct val="100000"/>
                        </a:lnSpc>
                        <a:spcBef>
                          <a:spcPts val="0"/>
                        </a:spcBef>
                        <a:spcAft>
                          <a:spcPts val="0"/>
                        </a:spcAft>
                        <a:buNone/>
                      </a:pPr>
                      <a:r>
                        <a:rPr lang="en-GB" sz="1200" b="0" i="0" u="none" strike="noStrike" noProof="0" dirty="0">
                          <a:effectLst/>
                        </a:rPr>
                        <a:t>At the heart of our work are the 38 PEAS schools across Uganda and Zambia, where we deliver a high quality, low cost education in hard-to-reach communities. We draw on this experience to work hand in hand with governments so all young people can learn in a safe, inclusive environment. That means each year we support over 200,000 young people, in marginalised communities across Uganda, Zambia and Ghana. </a:t>
                      </a:r>
                      <a:endParaRPr lang="en-GB" sz="1200" b="0" i="0" u="none" strike="noStrike" noProof="0" dirty="0"/>
                    </a:p>
                    <a:p>
                      <a:pPr lvl="0" algn="just">
                        <a:lnSpc>
                          <a:spcPct val="100000"/>
                        </a:lnSpc>
                        <a:spcBef>
                          <a:spcPts val="0"/>
                        </a:spcBef>
                        <a:spcAft>
                          <a:spcPts val="0"/>
                        </a:spcAft>
                        <a:buNone/>
                      </a:pPr>
                      <a:endParaRPr lang="en-GB" sz="1200" b="0" i="0" u="none" strike="noStrike" noProof="0" dirty="0">
                        <a:effectLst/>
                      </a:endParaRPr>
                    </a:p>
                    <a:p>
                      <a:pPr lvl="0" algn="just">
                        <a:lnSpc>
                          <a:spcPct val="100000"/>
                        </a:lnSpc>
                        <a:spcBef>
                          <a:spcPts val="0"/>
                        </a:spcBef>
                        <a:spcAft>
                          <a:spcPts val="0"/>
                        </a:spcAft>
                        <a:buNone/>
                      </a:pPr>
                      <a:r>
                        <a:rPr lang="en-GB" sz="1200" b="0" i="0" u="none" strike="noStrike" noProof="0" dirty="0">
                          <a:effectLst/>
                        </a:rPr>
                        <a:t>Our award-winning programmes are designed and delivered by Africans for Africans. Evidence shows our students come from poorer households and make faster learning progress. And our girls are more confident and better equipped for life after school.</a:t>
                      </a:r>
                      <a:endParaRPr lang="en-US" dirty="0"/>
                    </a:p>
                    <a:p>
                      <a:pPr lvl="0" algn="just">
                        <a:lnSpc>
                          <a:spcPct val="100000"/>
                        </a:lnSpc>
                        <a:spcBef>
                          <a:spcPts val="0"/>
                        </a:spcBef>
                        <a:spcAft>
                          <a:spcPts val="0"/>
                        </a:spcAft>
                        <a:buNone/>
                      </a:pPr>
                      <a:endParaRPr lang="en-GB" sz="1200" b="0" i="0" u="none" strike="noStrike" noProof="0" dirty="0">
                        <a:effectLst/>
                      </a:endParaRPr>
                    </a:p>
                    <a:p>
                      <a:pPr lvl="0" algn="just">
                        <a:lnSpc>
                          <a:spcPct val="100000"/>
                        </a:lnSpc>
                        <a:spcBef>
                          <a:spcPts val="0"/>
                        </a:spcBef>
                        <a:spcAft>
                          <a:spcPts val="0"/>
                        </a:spcAft>
                        <a:buNone/>
                      </a:pPr>
                      <a:r>
                        <a:rPr lang="en-GB" sz="1200" b="0" i="0" u="none" strike="noStrike" noProof="0" dirty="0">
                          <a:effectLst/>
                        </a:rPr>
                        <a:t>It’s an exciting time for PEAS. Our reach and impact is growing rapidly; we support 10x the number of students we did 5 years ago, we are building more schools and have expanded into new countries</a:t>
                      </a:r>
                      <a:endParaRPr lang="en-GB" b="0" i="0" u="none" strike="noStrike" noProof="0" dirty="0"/>
                    </a:p>
                    <a:p>
                      <a:pPr rtl="0" fontAlgn="base">
                        <a:lnSpc>
                          <a:spcPct val="107000"/>
                        </a:lnSpc>
                      </a:pPr>
                      <a:endParaRPr lang="en-GB" sz="1200" kern="1200" dirty="0">
                        <a:solidFill>
                          <a:schemeClr val="tx1"/>
                        </a:solidFill>
                        <a:effectLst/>
                        <a:latin typeface="Calibri  "/>
                        <a:ea typeface="+mn-ea"/>
                        <a:cs typeface="+mn-cs"/>
                      </a:endParaRPr>
                    </a:p>
                    <a:p>
                      <a:pPr marL="0" marR="0" lvl="0" indent="0" algn="just" rtl="0" eaLnBrk="1" fontAlgn="auto" latinLnBrk="0" hangingPunct="1">
                        <a:lnSpc>
                          <a:spcPct val="107000"/>
                        </a:lnSpc>
                        <a:spcBef>
                          <a:spcPts val="0"/>
                        </a:spcBef>
                        <a:spcAft>
                          <a:spcPts val="800"/>
                        </a:spcAft>
                        <a:buClrTx/>
                        <a:buSzTx/>
                        <a:buFontTx/>
                        <a:buNone/>
                      </a:pPr>
                      <a:r>
                        <a:rPr lang="en-GB" sz="1200" kern="1200" dirty="0">
                          <a:solidFill>
                            <a:schemeClr val="tx1"/>
                          </a:solidFill>
                          <a:effectLst/>
                          <a:latin typeface="Calibri  "/>
                          <a:ea typeface="+mn-ea"/>
                          <a:cs typeface="+mn-cs"/>
                        </a:rPr>
                        <a:t>Our strategy is focused around a period of rapid growth</a:t>
                      </a:r>
                      <a:r>
                        <a:rPr lang="en-GB" sz="1200" b="1"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During this period, we aim to grow our school networks to double their size, launch in a new country and expand our wider impact by strengthening education systems. To be achieve this, we need to be working as efficiently and effectively as possible. We are looking for an </a:t>
                      </a:r>
                      <a:r>
                        <a:rPr lang="en-GB" sz="1200" kern="1200" dirty="0">
                          <a:solidFill>
                            <a:schemeClr val="tx1"/>
                          </a:solidFill>
                          <a:effectLst/>
                          <a:highlight>
                            <a:srgbClr val="FFFFFF"/>
                          </a:highlight>
                          <a:latin typeface="+mn-lt"/>
                          <a:ea typeface="+mn-ea"/>
                          <a:cs typeface="+mn-cs"/>
                        </a:rPr>
                        <a:t>Senior School Support Officer (SSSO) </a:t>
                      </a:r>
                      <a:r>
                        <a:rPr lang="en-GB" sz="1200" kern="1200" dirty="0">
                          <a:solidFill>
                            <a:schemeClr val="tx1"/>
                          </a:solidFill>
                          <a:effectLst/>
                          <a:latin typeface="+mn-lt"/>
                          <a:ea typeface="+mn-ea"/>
                          <a:cs typeface="+mn-cs"/>
                        </a:rPr>
                        <a:t>that can help us do this so that we can work towards achieving our exciting and challenging ambitions. </a:t>
                      </a:r>
                      <a:endParaRPr lang="en-GB" sz="1200" kern="1200" dirty="0">
                        <a:solidFill>
                          <a:schemeClr val="tx1"/>
                        </a:solidFill>
                        <a:effectLst/>
                        <a:latin typeface="Calibri  "/>
                        <a:ea typeface="+mn-ea"/>
                        <a:cs typeface="+mn-cs"/>
                      </a:endParaRPr>
                    </a:p>
                    <a:p>
                      <a:pPr marL="0" marR="0" lvl="0" indent="0" algn="just" defTabSz="685800" rtl="0" eaLnBrk="1" fontAlgn="auto" latinLnBrk="0" hangingPunct="1">
                        <a:lnSpc>
                          <a:spcPct val="107000"/>
                        </a:lnSpc>
                        <a:spcBef>
                          <a:spcPts val="0"/>
                        </a:spcBef>
                        <a:spcAft>
                          <a:spcPts val="800"/>
                        </a:spcAft>
                        <a:buClrTx/>
                        <a:buSzTx/>
                        <a:buFontTx/>
                        <a:buNone/>
                        <a:tabLst/>
                        <a:defRPr/>
                      </a:pPr>
                      <a:endParaRPr lang="en-GB" sz="1200" kern="1200" dirty="0">
                        <a:solidFill>
                          <a:schemeClr val="tx1"/>
                        </a:solidFill>
                        <a:effectLst/>
                        <a:latin typeface="Calibri  "/>
                        <a:ea typeface="+mn-ea"/>
                        <a:cs typeface="+mn-cs"/>
                      </a:endParaRPr>
                    </a:p>
                    <a:p>
                      <a:pPr marL="0" marR="0" lvl="0" indent="0" algn="just" defTabSz="685800" rtl="0" eaLnBrk="1" fontAlgn="auto" latinLnBrk="0" hangingPunct="1">
                        <a:lnSpc>
                          <a:spcPct val="107000"/>
                        </a:lnSpc>
                        <a:spcBef>
                          <a:spcPts val="0"/>
                        </a:spcBef>
                        <a:spcAft>
                          <a:spcPts val="800"/>
                        </a:spcAft>
                        <a:buClrTx/>
                        <a:buSzTx/>
                        <a:buFontTx/>
                        <a:buNone/>
                        <a:tabLst/>
                        <a:defRPr/>
                      </a:pPr>
                      <a:endParaRPr lang="en-GB" sz="1200" kern="1200" dirty="0">
                        <a:solidFill>
                          <a:schemeClr val="tx1"/>
                        </a:solidFill>
                        <a:effectLst/>
                        <a:latin typeface="Calibri  "/>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10" name="Table 4">
            <a:extLst>
              <a:ext uri="{FF2B5EF4-FFF2-40B4-BE49-F238E27FC236}">
                <a16:creationId xmlns:a16="http://schemas.microsoft.com/office/drawing/2014/main" id="{A4CE48F6-40F8-483A-92BD-4C3D641CC09E}"/>
              </a:ext>
            </a:extLst>
          </p:cNvPr>
          <p:cNvGraphicFramePr>
            <a:graphicFrameLocks noGrp="1"/>
          </p:cNvGraphicFramePr>
          <p:nvPr>
            <p:extLst>
              <p:ext uri="{D42A27DB-BD31-4B8C-83A1-F6EECF244321}">
                <p14:modId xmlns:p14="http://schemas.microsoft.com/office/powerpoint/2010/main" val="33793046"/>
              </p:ext>
            </p:extLst>
          </p:nvPr>
        </p:nvGraphicFramePr>
        <p:xfrm>
          <a:off x="282574" y="-805"/>
          <a:ext cx="4687584" cy="1076774"/>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76774">
                <a:tc>
                  <a:txBody>
                    <a:bodyPr/>
                    <a:lstStyle/>
                    <a:p>
                      <a:pPr marL="361950" indent="0" algn="l"/>
                      <a:r>
                        <a:rPr lang="en-GB" sz="2000" b="1">
                          <a:solidFill>
                            <a:schemeClr val="bg1"/>
                          </a:solidFill>
                          <a:latin typeface="Futura BdCn BT" panose="020B0706020204020204" pitchFamily="34" charset="0"/>
                        </a:rPr>
                        <a:t>About us</a:t>
                      </a:r>
                      <a:endParaRPr lang="en-GB" sz="2000" b="1">
                        <a:solidFill>
                          <a:schemeClr val="accent3">
                            <a:lumMod val="40000"/>
                            <a:lumOff val="60000"/>
                          </a:schemeClr>
                        </a:solidFill>
                        <a:latin typeface="Futura BdCn BT" panose="020B07060202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sp>
        <p:nvSpPr>
          <p:cNvPr id="2" name="Slide Number Placeholder 1">
            <a:extLst>
              <a:ext uri="{FF2B5EF4-FFF2-40B4-BE49-F238E27FC236}">
                <a16:creationId xmlns:a16="http://schemas.microsoft.com/office/drawing/2014/main" id="{734F9B32-D14C-4516-A246-27941A282F4C}"/>
              </a:ext>
            </a:extLst>
          </p:cNvPr>
          <p:cNvSpPr>
            <a:spLocks noGrp="1"/>
          </p:cNvSpPr>
          <p:nvPr>
            <p:ph type="sldNum" sz="quarter" idx="12"/>
          </p:nvPr>
        </p:nvSpPr>
        <p:spPr/>
        <p:txBody>
          <a:bodyPr/>
          <a:lstStyle/>
          <a:p>
            <a:fld id="{B089C809-6EB5-4004-BA1E-5D450F5B9845}" type="slidenum">
              <a:rPr lang="en-GB" smtClean="0"/>
              <a:t>2</a:t>
            </a:fld>
            <a:endParaRPr lang="en-GB"/>
          </a:p>
        </p:txBody>
      </p:sp>
      <p:pic>
        <p:nvPicPr>
          <p:cNvPr id="6" name="Picture 5" descr="A person standing in front of a chalkboard&#10;&#10;Description automatically generated with medium confidence">
            <a:extLst>
              <a:ext uri="{FF2B5EF4-FFF2-40B4-BE49-F238E27FC236}">
                <a16:creationId xmlns:a16="http://schemas.microsoft.com/office/drawing/2014/main" id="{DAB2CDFC-D274-417B-9E24-03DAC657B1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72" t="18720" r="14641" b="13425"/>
          <a:stretch/>
        </p:blipFill>
        <p:spPr>
          <a:xfrm>
            <a:off x="5305424" y="0"/>
            <a:ext cx="1419188" cy="1073812"/>
          </a:xfrm>
          <a:prstGeom prst="parallelogram">
            <a:avLst/>
          </a:prstGeom>
        </p:spPr>
      </p:pic>
      <p:pic>
        <p:nvPicPr>
          <p:cNvPr id="4" name="Picture 3" descr="A picture containing outdoor, grass, sky, mountain&#10;&#10;Description automatically generated">
            <a:extLst>
              <a:ext uri="{FF2B5EF4-FFF2-40B4-BE49-F238E27FC236}">
                <a16:creationId xmlns:a16="http://schemas.microsoft.com/office/drawing/2014/main" id="{24894EC6-3CAE-4A6B-8DF8-4B87F61FD5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7" t="12367" r="-235" b="266"/>
          <a:stretch/>
        </p:blipFill>
        <p:spPr>
          <a:xfrm>
            <a:off x="461340" y="5653707"/>
            <a:ext cx="5950860" cy="3417793"/>
          </a:xfrm>
          <a:prstGeom prst="rect">
            <a:avLst/>
          </a:prstGeom>
        </p:spPr>
      </p:pic>
    </p:spTree>
    <p:extLst>
      <p:ext uri="{BB962C8B-B14F-4D97-AF65-F5344CB8AC3E}">
        <p14:creationId xmlns:p14="http://schemas.microsoft.com/office/powerpoint/2010/main" val="370519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F7991165-C60C-498C-8305-37896DB648B3}"/>
              </a:ext>
            </a:extLst>
          </p:cNvPr>
          <p:cNvGraphicFramePr>
            <a:graphicFrameLocks noGrp="1"/>
          </p:cNvGraphicFramePr>
          <p:nvPr>
            <p:extLst>
              <p:ext uri="{D42A27DB-BD31-4B8C-83A1-F6EECF244321}">
                <p14:modId xmlns:p14="http://schemas.microsoft.com/office/powerpoint/2010/main" val="369197164"/>
              </p:ext>
            </p:extLst>
          </p:nvPr>
        </p:nvGraphicFramePr>
        <p:xfrm>
          <a:off x="390459" y="1371600"/>
          <a:ext cx="6200343" cy="457200"/>
        </p:xfrm>
        <a:graphic>
          <a:graphicData uri="http://schemas.openxmlformats.org/drawingml/2006/table">
            <a:tbl>
              <a:tblPr firstRow="1" bandRow="1">
                <a:tableStyleId>{2D5ABB26-0587-4C30-8999-92F81FD0307C}</a:tableStyleId>
              </a:tblPr>
              <a:tblGrid>
                <a:gridCol w="6200343">
                  <a:extLst>
                    <a:ext uri="{9D8B030D-6E8A-4147-A177-3AD203B41FA5}">
                      <a16:colId xmlns:a16="http://schemas.microsoft.com/office/drawing/2014/main" val="1959228391"/>
                    </a:ext>
                  </a:extLst>
                </a:gridCol>
              </a:tblGrid>
              <a:tr h="288000">
                <a:tc>
                  <a:txBody>
                    <a:bodyPr/>
                    <a:lstStyle/>
                    <a:p>
                      <a:pPr algn="just"/>
                      <a:r>
                        <a:rPr lang="en-GB" sz="1200" kern="1200">
                          <a:solidFill>
                            <a:schemeClr val="tx1"/>
                          </a:solidFill>
                          <a:effectLst/>
                          <a:latin typeface="Calibri  "/>
                          <a:ea typeface="+mn-ea"/>
                          <a:cs typeface="+mn-cs"/>
                        </a:rPr>
                        <a:t>. </a:t>
                      </a:r>
                    </a:p>
                    <a:p>
                      <a:pPr algn="just">
                        <a:tabLst>
                          <a:tab pos="2959100" algn="l"/>
                        </a:tabLst>
                      </a:pPr>
                      <a:endParaRPr lang="en-GB" sz="1200" kern="1200">
                        <a:solidFill>
                          <a:schemeClr val="tx1"/>
                        </a:solidFill>
                        <a:effectLst/>
                        <a:latin typeface="Calibri  "/>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8" name="Table 4">
            <a:extLst>
              <a:ext uri="{FF2B5EF4-FFF2-40B4-BE49-F238E27FC236}">
                <a16:creationId xmlns:a16="http://schemas.microsoft.com/office/drawing/2014/main" id="{99C494FE-CCC0-4536-AEA3-FA43062CA738}"/>
              </a:ext>
            </a:extLst>
          </p:cNvPr>
          <p:cNvGraphicFramePr>
            <a:graphicFrameLocks noGrp="1"/>
          </p:cNvGraphicFramePr>
          <p:nvPr>
            <p:extLst>
              <p:ext uri="{D42A27DB-BD31-4B8C-83A1-F6EECF244321}">
                <p14:modId xmlns:p14="http://schemas.microsoft.com/office/powerpoint/2010/main" val="3504555110"/>
              </p:ext>
            </p:extLst>
          </p:nvPr>
        </p:nvGraphicFramePr>
        <p:xfrm>
          <a:off x="282574" y="-805"/>
          <a:ext cx="4687584" cy="1076774"/>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76774">
                <a:tc>
                  <a:txBody>
                    <a:bodyPr/>
                    <a:lstStyle/>
                    <a:p>
                      <a:pPr marL="361950" indent="0" algn="l"/>
                      <a:r>
                        <a:rPr lang="en-GB" sz="2000" b="1">
                          <a:solidFill>
                            <a:schemeClr val="bg1"/>
                          </a:solidFill>
                          <a:latin typeface="Futura BdCn BT" panose="020B0706020204020204" pitchFamily="34" charset="0"/>
                        </a:rPr>
                        <a:t>The Opportunity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9" name="Picture 8" descr="A picture containing sky, outdoor, person, ground&#10;&#10;Description automatically generated">
            <a:extLst>
              <a:ext uri="{FF2B5EF4-FFF2-40B4-BE49-F238E27FC236}">
                <a16:creationId xmlns:a16="http://schemas.microsoft.com/office/drawing/2014/main" id="{6FAB3416-B1F7-478B-9551-08242675C7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71" t="13291" r="12308" b="16568"/>
          <a:stretch/>
        </p:blipFill>
        <p:spPr>
          <a:xfrm>
            <a:off x="4972050" y="0"/>
            <a:ext cx="1588580" cy="1081834"/>
          </a:xfrm>
          <a:prstGeom prst="parallelogram">
            <a:avLst/>
          </a:prstGeom>
          <a:gradFill>
            <a:gsLst>
              <a:gs pos="100000">
                <a:srgbClr val="0C3305">
                  <a:lumMod val="0"/>
                  <a:lumOff val="100000"/>
                  <a:alpha val="41000"/>
                </a:srgbClr>
              </a:gs>
              <a:gs pos="0">
                <a:schemeClr val="tx1"/>
              </a:gs>
            </a:gsLst>
            <a:lin ang="0" scaled="1"/>
          </a:gradFill>
        </p:spPr>
      </p:pic>
      <p:cxnSp>
        <p:nvCxnSpPr>
          <p:cNvPr id="16" name="Straight Connector 15">
            <a:extLst>
              <a:ext uri="{FF2B5EF4-FFF2-40B4-BE49-F238E27FC236}">
                <a16:creationId xmlns:a16="http://schemas.microsoft.com/office/drawing/2014/main" id="{52464FFB-99E0-4E25-AED0-47FA9B851743}"/>
              </a:ext>
            </a:extLst>
          </p:cNvPr>
          <p:cNvCxnSpPr>
            <a:cxnSpLocks/>
          </p:cNvCxnSpPr>
          <p:nvPr/>
        </p:nvCxnSpPr>
        <p:spPr>
          <a:xfrm flipH="1">
            <a:off x="0" y="9692640"/>
            <a:ext cx="780918" cy="0"/>
          </a:xfrm>
          <a:prstGeom prst="line">
            <a:avLst/>
          </a:prstGeom>
          <a:ln w="12700">
            <a:solidFill>
              <a:srgbClr val="95A36B"/>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86F947-8745-4AE6-B379-CBF40E34F4C4}"/>
              </a:ext>
            </a:extLst>
          </p:cNvPr>
          <p:cNvCxnSpPr>
            <a:cxnSpLocks/>
          </p:cNvCxnSpPr>
          <p:nvPr/>
        </p:nvCxnSpPr>
        <p:spPr>
          <a:xfrm flipH="1">
            <a:off x="0" y="9644380"/>
            <a:ext cx="552450" cy="0"/>
          </a:xfrm>
          <a:prstGeom prst="line">
            <a:avLst/>
          </a:prstGeom>
          <a:ln w="12700">
            <a:solidFill>
              <a:srgbClr val="95A36B"/>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E0EDD186-FA1B-42C9-8A98-337D5AACFF08}"/>
              </a:ext>
            </a:extLst>
          </p:cNvPr>
          <p:cNvSpPr>
            <a:spLocks noGrp="1"/>
          </p:cNvSpPr>
          <p:nvPr>
            <p:ph type="sldNum" sz="quarter" idx="12"/>
          </p:nvPr>
        </p:nvSpPr>
        <p:spPr/>
        <p:txBody>
          <a:bodyPr/>
          <a:lstStyle/>
          <a:p>
            <a:fld id="{B089C809-6EB5-4004-BA1E-5D450F5B9845}" type="slidenum">
              <a:rPr lang="en-GB" smtClean="0"/>
              <a:t>3</a:t>
            </a:fld>
            <a:endParaRPr lang="en-GB"/>
          </a:p>
        </p:txBody>
      </p:sp>
      <p:sp>
        <p:nvSpPr>
          <p:cNvPr id="3" name="TextBox 2">
            <a:extLst>
              <a:ext uri="{FF2B5EF4-FFF2-40B4-BE49-F238E27FC236}">
                <a16:creationId xmlns:a16="http://schemas.microsoft.com/office/drawing/2014/main" id="{D1B1E4E7-BF54-A6A5-02F6-A0CA01F63542}"/>
              </a:ext>
            </a:extLst>
          </p:cNvPr>
          <p:cNvSpPr txBox="1"/>
          <p:nvPr/>
        </p:nvSpPr>
        <p:spPr>
          <a:xfrm>
            <a:off x="439096" y="3189794"/>
            <a:ext cx="6200342" cy="4339650"/>
          </a:xfrm>
          <a:prstGeom prst="rect">
            <a:avLst/>
          </a:prstGeom>
          <a:noFill/>
        </p:spPr>
        <p:txBody>
          <a:bodyPr wrap="square" lIns="91440" tIns="45720" rIns="91440" bIns="45720" anchor="t">
            <a:spAutoFit/>
          </a:bodyPr>
          <a:lstStyle/>
          <a:p>
            <a:pPr algn="just"/>
            <a:r>
              <a:rPr lang="en-US" sz="1200" b="1" dirty="0">
                <a:solidFill>
                  <a:srgbClr val="000000"/>
                </a:solidFill>
                <a:latin typeface="Calibri"/>
                <a:ea typeface="Calibri"/>
                <a:cs typeface="Calibri"/>
              </a:rPr>
              <a:t>About PEAS Technical Team</a:t>
            </a:r>
            <a:endParaRPr lang="en-US" sz="1200" dirty="0">
              <a:ea typeface="Calibri" panose="020F0502020204030204"/>
              <a:cs typeface="Calibri" panose="020F0502020204030204"/>
            </a:endParaRPr>
          </a:p>
          <a:p>
            <a:pPr algn="just"/>
            <a:r>
              <a:rPr lang="en-GB" sz="1200" dirty="0">
                <a:solidFill>
                  <a:srgbClr val="000000"/>
                </a:solidFill>
                <a:latin typeface="Calibri"/>
                <a:ea typeface="Calibri"/>
                <a:cs typeface="Calibri"/>
              </a:rPr>
              <a:t>PEAS is an international education not-for-profit with the mission to ‘expand access to sustainably delivered, quality secondary education across Africa’. </a:t>
            </a:r>
          </a:p>
          <a:p>
            <a:pPr algn="just"/>
            <a:r>
              <a:rPr lang="en-GB" sz="1200" dirty="0">
                <a:solidFill>
                  <a:srgbClr val="000000"/>
                </a:solidFill>
                <a:latin typeface="Calibri"/>
                <a:ea typeface="Calibri"/>
                <a:cs typeface="Calibri"/>
              </a:rPr>
              <a:t>Since 2008, PEAS has built and operated high quality low-cost not-for-profit secondary schools in close partnership with government in communities where there is urgent unmet demand for secondary education. We currently run 30 secondary schools in Uganda, serving over 17,400 students.</a:t>
            </a:r>
          </a:p>
          <a:p>
            <a:pPr algn="just"/>
            <a:r>
              <a:rPr lang="en-GB" sz="1200" dirty="0">
                <a:solidFill>
                  <a:srgbClr val="000000"/>
                </a:solidFill>
                <a:latin typeface="Calibri"/>
                <a:ea typeface="Calibri"/>
                <a:cs typeface="Calibri"/>
              </a:rPr>
              <a:t>After a number of rigorous external studies in recent years, we know that our school model works. In Uganda, PEAS students are from the poorest communities and have worse primary school exam results than average. However, once they enrol in a PEAS school, they go on to make faster academic progress than their more privileged peers. Importantly, this is achieved at a lower cost per student than in other school types.</a:t>
            </a:r>
          </a:p>
          <a:p>
            <a:pPr algn="just"/>
            <a:endParaRPr lang="en-US" sz="1200" dirty="0">
              <a:solidFill>
                <a:srgbClr val="000000"/>
              </a:solidFill>
              <a:latin typeface="Calibri"/>
              <a:ea typeface="Calibri"/>
              <a:cs typeface="Calibri"/>
            </a:endParaRPr>
          </a:p>
          <a:p>
            <a:pPr algn="just"/>
            <a:r>
              <a:rPr lang="en-US" sz="1200" b="1" dirty="0">
                <a:solidFill>
                  <a:srgbClr val="000000"/>
                </a:solidFill>
                <a:latin typeface="Calibri"/>
                <a:ea typeface="Calibri"/>
                <a:cs typeface="Calibri"/>
              </a:rPr>
              <a:t>The Opportunity</a:t>
            </a:r>
          </a:p>
          <a:p>
            <a:pPr algn="just"/>
            <a:r>
              <a:rPr lang="en-GB" sz="1200" dirty="0">
                <a:solidFill>
                  <a:srgbClr val="000000"/>
                </a:solidFill>
                <a:latin typeface="Calibri"/>
                <a:ea typeface="Calibri"/>
                <a:cs typeface="Calibri"/>
              </a:rPr>
              <a:t>This is a key role at PEAS. The Senior School Support Officer provides direct support to schools and is responsible for improving performance in partnership with school staff. Success in this role requires someone who enjoys building relationships and mentoring others. You will need a clear understanding of what makes a great school and a strong commitment to delivering that for every PEAS student. You should be a respected educator whose judgement is trusted by staff and communities, and who is willing to make difficult decisions to uphold the PEAS mission and approach in every school and classroom. As this is a field-based role, you should be committed to working closely with schools and providing practical, hands-on support.</a:t>
            </a:r>
            <a:endParaRPr lang="en-US" sz="1200" dirty="0">
              <a:solidFill>
                <a:srgbClr val="000000"/>
              </a:solidFill>
              <a:latin typeface="Calibri"/>
              <a:ea typeface="Calibri"/>
              <a:cs typeface="Calibri"/>
            </a:endParaRPr>
          </a:p>
          <a:p>
            <a:pPr algn="just"/>
            <a:endParaRPr lang="en-US" sz="1200" b="0" i="0" dirty="0">
              <a:solidFill>
                <a:srgbClr val="000000"/>
              </a:solidFill>
              <a:effectLst/>
              <a:latin typeface="Calibri"/>
              <a:ea typeface="Calibri"/>
              <a:cs typeface="Calibri"/>
            </a:endParaRPr>
          </a:p>
        </p:txBody>
      </p:sp>
      <p:graphicFrame>
        <p:nvGraphicFramePr>
          <p:cNvPr id="5" name="Table 4">
            <a:extLst>
              <a:ext uri="{FF2B5EF4-FFF2-40B4-BE49-F238E27FC236}">
                <a16:creationId xmlns:a16="http://schemas.microsoft.com/office/drawing/2014/main" id="{FE6852CA-AF97-CFD9-0B2A-CCF7CE213668}"/>
              </a:ext>
            </a:extLst>
          </p:cNvPr>
          <p:cNvGraphicFramePr>
            <a:graphicFrameLocks noGrp="1"/>
          </p:cNvGraphicFramePr>
          <p:nvPr>
            <p:extLst>
              <p:ext uri="{D42A27DB-BD31-4B8C-83A1-F6EECF244321}">
                <p14:modId xmlns:p14="http://schemas.microsoft.com/office/powerpoint/2010/main" val="3956194788"/>
              </p:ext>
            </p:extLst>
          </p:nvPr>
        </p:nvGraphicFramePr>
        <p:xfrm>
          <a:off x="488504" y="1376056"/>
          <a:ext cx="6101527" cy="1653616"/>
        </p:xfrm>
        <a:graphic>
          <a:graphicData uri="http://schemas.openxmlformats.org/drawingml/2006/table">
            <a:tbl>
              <a:tblPr/>
              <a:tblGrid>
                <a:gridCol w="1518665">
                  <a:extLst>
                    <a:ext uri="{9D8B030D-6E8A-4147-A177-3AD203B41FA5}">
                      <a16:colId xmlns:a16="http://schemas.microsoft.com/office/drawing/2014/main" val="1517440581"/>
                    </a:ext>
                  </a:extLst>
                </a:gridCol>
                <a:gridCol w="4582862">
                  <a:extLst>
                    <a:ext uri="{9D8B030D-6E8A-4147-A177-3AD203B41FA5}">
                      <a16:colId xmlns:a16="http://schemas.microsoft.com/office/drawing/2014/main" val="1155124648"/>
                    </a:ext>
                  </a:extLst>
                </a:gridCol>
              </a:tblGrid>
              <a:tr h="344824">
                <a:tc>
                  <a:txBody>
                    <a:bodyPr/>
                    <a:lstStyle/>
                    <a:p>
                      <a:pPr algn="l" rtl="0" fontAlgn="base"/>
                      <a:r>
                        <a:rPr lang="en-GB" sz="1050" b="1" i="0" dirty="0">
                          <a:solidFill>
                            <a:srgbClr val="FFFFFF"/>
                          </a:solidFill>
                          <a:effectLst/>
                          <a:latin typeface="Calibri"/>
                        </a:rPr>
                        <a:t>Role and department </a:t>
                      </a:r>
                      <a:r>
                        <a:rPr lang="en-GB" sz="1050" b="0" i="0" dirty="0">
                          <a:solidFill>
                            <a:srgbClr val="FFFFFF"/>
                          </a:solidFill>
                          <a:effectLst/>
                          <a:latin typeface="Calibri"/>
                        </a:rPr>
                        <a:t> </a:t>
                      </a:r>
                      <a:endParaRPr lang="en-GB" sz="1050" b="0" i="0" dirty="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algn="just" rtl="0" fontAlgn="base"/>
                      <a:r>
                        <a:rPr lang="en-GB" sz="1200" kern="1200" dirty="0">
                          <a:solidFill>
                            <a:schemeClr val="tx1"/>
                          </a:solidFill>
                          <a:effectLst/>
                          <a:latin typeface="Calibri  "/>
                          <a:ea typeface="+mn-ea"/>
                          <a:cs typeface="+mn-cs"/>
                        </a:rPr>
                        <a:t>Senior School Support Officer, School Network</a:t>
                      </a:r>
                      <a:endParaRPr lang="en-US" sz="1200" b="0" i="0" dirty="0">
                        <a:effectLst/>
                        <a:latin typeface="Calibri  "/>
                      </a:endParaRP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638246"/>
                  </a:ext>
                </a:extLst>
              </a:tr>
              <a:tr h="210726">
                <a:tc>
                  <a:txBody>
                    <a:bodyPr/>
                    <a:lstStyle/>
                    <a:p>
                      <a:pPr algn="l" rtl="0" fontAlgn="base"/>
                      <a:r>
                        <a:rPr lang="en-GB" sz="1050" b="1" i="0" dirty="0">
                          <a:solidFill>
                            <a:srgbClr val="FFFFFF"/>
                          </a:solidFill>
                          <a:effectLst/>
                          <a:latin typeface="Calibri"/>
                        </a:rPr>
                        <a:t>Contract </a:t>
                      </a:r>
                      <a:r>
                        <a:rPr lang="en-GB" sz="1050" b="0" i="0" dirty="0">
                          <a:solidFill>
                            <a:srgbClr val="FFFFFF"/>
                          </a:solidFill>
                          <a:effectLst/>
                          <a:latin typeface="Calibri"/>
                        </a:rPr>
                        <a:t> </a:t>
                      </a:r>
                      <a:endParaRPr lang="en-GB" sz="1050" b="0" i="0" dirty="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algn="just" rtl="0" fontAlgn="base"/>
                      <a:r>
                        <a:rPr lang="en-US" sz="1200" b="0" i="0" dirty="0">
                          <a:effectLst/>
                          <a:highlight>
                            <a:srgbClr val="FFFFFF"/>
                          </a:highlight>
                          <a:latin typeface="Calibri  "/>
                        </a:rPr>
                        <a:t>Fulltime</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181268"/>
                  </a:ext>
                </a:extLst>
              </a:tr>
              <a:tr h="344824">
                <a:tc>
                  <a:txBody>
                    <a:bodyPr/>
                    <a:lstStyle/>
                    <a:p>
                      <a:pPr algn="l" rtl="0" fontAlgn="base"/>
                      <a:r>
                        <a:rPr lang="en-GB" sz="1050" b="1" i="0" dirty="0">
                          <a:solidFill>
                            <a:srgbClr val="FFFFFF"/>
                          </a:solidFill>
                          <a:effectLst/>
                          <a:latin typeface="Calibri"/>
                        </a:rPr>
                        <a:t>Compensation </a:t>
                      </a:r>
                      <a:r>
                        <a:rPr lang="en-GB" sz="1050" b="0" i="0" dirty="0">
                          <a:solidFill>
                            <a:srgbClr val="FFFFFF"/>
                          </a:solidFill>
                          <a:effectLst/>
                          <a:latin typeface="Calibri"/>
                        </a:rPr>
                        <a:t> </a:t>
                      </a:r>
                      <a:endParaRPr lang="en-GB" sz="1050" b="0" i="0" dirty="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algn="just" rtl="0" fontAlgn="base"/>
                      <a:endParaRPr lang="en-US" sz="1200" b="0" i="0" dirty="0">
                        <a:effectLst/>
                        <a:highlight>
                          <a:srgbClr val="FFFF00"/>
                        </a:highlight>
                        <a:latin typeface="Calibri  "/>
                      </a:endParaRP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970187"/>
                  </a:ext>
                </a:extLst>
              </a:tr>
              <a:tr h="344824">
                <a:tc>
                  <a:txBody>
                    <a:bodyPr/>
                    <a:lstStyle/>
                    <a:p>
                      <a:pPr algn="l" rtl="0" fontAlgn="base"/>
                      <a:r>
                        <a:rPr lang="en-GB" sz="1050" b="1" i="0" dirty="0">
                          <a:solidFill>
                            <a:srgbClr val="FFFFFF"/>
                          </a:solidFill>
                          <a:effectLst/>
                          <a:latin typeface="Calibri"/>
                        </a:rPr>
                        <a:t>Location </a:t>
                      </a:r>
                      <a:r>
                        <a:rPr lang="en-GB" sz="1050" b="0" i="0" dirty="0">
                          <a:solidFill>
                            <a:srgbClr val="FFFFFF"/>
                          </a:solidFill>
                          <a:effectLst/>
                          <a:latin typeface="Calibri"/>
                        </a:rPr>
                        <a:t> </a:t>
                      </a:r>
                      <a:endParaRPr lang="en-GB" sz="1050" b="0" i="0" dirty="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lvl="0" algn="just">
                        <a:buNone/>
                      </a:pPr>
                      <a:r>
                        <a:rPr lang="en-US" sz="1200" b="0" i="0" u="none" strike="noStrike" baseline="0" noProof="0" dirty="0" err="1">
                          <a:solidFill>
                            <a:srgbClr val="000000"/>
                          </a:solidFill>
                          <a:effectLst/>
                          <a:highlight>
                            <a:srgbClr val="FFFFFF"/>
                          </a:highlight>
                          <a:latin typeface="Calibri  "/>
                        </a:rPr>
                        <a:t>Mayuge</a:t>
                      </a:r>
                      <a:r>
                        <a:rPr lang="en-US" sz="1200" b="0" i="0" u="none" strike="noStrike" baseline="0" noProof="0" dirty="0">
                          <a:solidFill>
                            <a:srgbClr val="000000"/>
                          </a:solidFill>
                          <a:effectLst/>
                          <a:highlight>
                            <a:srgbClr val="FFFFFF"/>
                          </a:highlight>
                          <a:latin typeface="Calibri  "/>
                        </a:rPr>
                        <a:t>, Kumi and </a:t>
                      </a:r>
                      <a:r>
                        <a:rPr lang="en-US" sz="1200" b="0" i="0" u="none" strike="noStrike" baseline="0" noProof="0" dirty="0" err="1">
                          <a:solidFill>
                            <a:srgbClr val="000000"/>
                          </a:solidFill>
                          <a:effectLst/>
                          <a:highlight>
                            <a:srgbClr val="FFFFFF"/>
                          </a:highlight>
                          <a:latin typeface="Calibri  "/>
                        </a:rPr>
                        <a:t>Amuria</a:t>
                      </a:r>
                      <a:r>
                        <a:rPr lang="en-US" sz="1200" b="0" i="0" u="none" strike="noStrike" baseline="0" noProof="0" dirty="0">
                          <a:solidFill>
                            <a:srgbClr val="000000"/>
                          </a:solidFill>
                          <a:effectLst/>
                          <a:highlight>
                            <a:srgbClr val="FFFFFF"/>
                          </a:highlight>
                          <a:latin typeface="Calibri  "/>
                        </a:rPr>
                        <a:t>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779973"/>
                  </a:ext>
                </a:extLst>
              </a:tr>
              <a:tr h="344824">
                <a:tc>
                  <a:txBody>
                    <a:bodyPr/>
                    <a:lstStyle/>
                    <a:p>
                      <a:pPr algn="l" rtl="0" fontAlgn="base"/>
                      <a:r>
                        <a:rPr lang="en-GB" sz="1050" b="1" i="0" dirty="0">
                          <a:solidFill>
                            <a:srgbClr val="FFFFFF"/>
                          </a:solidFill>
                          <a:effectLst/>
                          <a:latin typeface="Calibri"/>
                        </a:rPr>
                        <a:t>Start date </a:t>
                      </a:r>
                      <a:r>
                        <a:rPr lang="en-GB" sz="1050" b="0" i="0" dirty="0">
                          <a:solidFill>
                            <a:srgbClr val="FFFFFF"/>
                          </a:solidFill>
                          <a:effectLst/>
                          <a:latin typeface="Calibri"/>
                        </a:rPr>
                        <a:t> </a:t>
                      </a:r>
                      <a:endParaRPr lang="en-GB" sz="1050" b="0" i="0" dirty="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lvl="0" algn="just">
                        <a:buNone/>
                      </a:pPr>
                      <a:r>
                        <a:rPr lang="en-US" sz="1200" b="0" i="0" dirty="0">
                          <a:effectLst/>
                          <a:latin typeface="Calibri  "/>
                        </a:rPr>
                        <a:t>1</a:t>
                      </a:r>
                      <a:r>
                        <a:rPr lang="en-US" sz="1200" b="0" i="0" baseline="30000" dirty="0">
                          <a:effectLst/>
                          <a:latin typeface="Calibri  "/>
                        </a:rPr>
                        <a:t>st</a:t>
                      </a:r>
                      <a:r>
                        <a:rPr lang="en-US" sz="1200" b="0" i="0" dirty="0">
                          <a:effectLst/>
                          <a:latin typeface="Calibri  "/>
                        </a:rPr>
                        <a:t> August 2026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89286"/>
                  </a:ext>
                </a:extLst>
              </a:tr>
            </a:tbl>
          </a:graphicData>
        </a:graphic>
      </p:graphicFrame>
    </p:spTree>
    <p:extLst>
      <p:ext uri="{BB962C8B-B14F-4D97-AF65-F5344CB8AC3E}">
        <p14:creationId xmlns:p14="http://schemas.microsoft.com/office/powerpoint/2010/main" val="418274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F7991165-C60C-498C-8305-37896DB648B3}"/>
              </a:ext>
            </a:extLst>
          </p:cNvPr>
          <p:cNvGraphicFramePr>
            <a:graphicFrameLocks noGrp="1"/>
          </p:cNvGraphicFramePr>
          <p:nvPr>
            <p:extLst>
              <p:ext uri="{D42A27DB-BD31-4B8C-83A1-F6EECF244321}">
                <p14:modId xmlns:p14="http://schemas.microsoft.com/office/powerpoint/2010/main" val="3681765005"/>
              </p:ext>
            </p:extLst>
          </p:nvPr>
        </p:nvGraphicFramePr>
        <p:xfrm>
          <a:off x="360000" y="1332000"/>
          <a:ext cx="6199200" cy="9326880"/>
        </p:xfrm>
        <a:graphic>
          <a:graphicData uri="http://schemas.openxmlformats.org/drawingml/2006/table">
            <a:tbl>
              <a:tblPr firstRow="1" bandRow="1">
                <a:tableStyleId>{2D5ABB26-0587-4C30-8999-92F81FD0307C}</a:tableStyleId>
              </a:tblPr>
              <a:tblGrid>
                <a:gridCol w="6199200">
                  <a:extLst>
                    <a:ext uri="{9D8B030D-6E8A-4147-A177-3AD203B41FA5}">
                      <a16:colId xmlns:a16="http://schemas.microsoft.com/office/drawing/2014/main" val="1959228391"/>
                    </a:ext>
                  </a:extLst>
                </a:gridCol>
              </a:tblGrid>
              <a:tr h="8000585">
                <a:tc>
                  <a:txBody>
                    <a:bodyPr/>
                    <a:lstStyle/>
                    <a:p>
                      <a:pPr marL="0" lvl="0" indent="0" algn="l">
                        <a:lnSpc>
                          <a:spcPct val="100000"/>
                        </a:lnSpc>
                        <a:buNone/>
                      </a:pPr>
                      <a:r>
                        <a:rPr lang="en-US" sz="1200" b="0" i="0" u="none" strike="noStrike" kern="1200" baseline="0" noProof="0" dirty="0">
                          <a:solidFill>
                            <a:srgbClr val="000000"/>
                          </a:solidFill>
                          <a:effectLst/>
                          <a:latin typeface="+mn-lt"/>
                        </a:rPr>
                        <a:t>The Senior School Support Officer will </a:t>
                      </a:r>
                      <a:r>
                        <a:rPr lang="en-GB" sz="1200" b="0" i="0" u="none" strike="noStrike" kern="1200" baseline="0" noProof="0" dirty="0">
                          <a:solidFill>
                            <a:srgbClr val="000000"/>
                          </a:solidFill>
                          <a:effectLst/>
                          <a:latin typeface="+mn-lt"/>
                        </a:rPr>
                        <a:t>provide direct support to schools and is responsible for improving performance in partnership with school staff</a:t>
                      </a:r>
                      <a:r>
                        <a:rPr lang="en-US" sz="1200" b="0" i="0" u="none" strike="noStrike" kern="1200" baseline="0" noProof="0" dirty="0">
                          <a:solidFill>
                            <a:srgbClr val="000000"/>
                          </a:solidFill>
                          <a:effectLst/>
                          <a:latin typeface="+mn-lt"/>
                        </a:rPr>
                        <a:t>. Specific responsibilities may adjust depending on the specific background of the successful applicant. </a:t>
                      </a:r>
                      <a:endParaRPr lang="en-US" sz="1200" b="0" dirty="0">
                        <a:latin typeface="+mn-lt"/>
                      </a:endParaRPr>
                    </a:p>
                    <a:p>
                      <a:pPr marL="0" lvl="0" indent="0" algn="l">
                        <a:lnSpc>
                          <a:spcPct val="100000"/>
                        </a:lnSpc>
                        <a:buNone/>
                      </a:pPr>
                      <a:r>
                        <a:rPr lang="en-GB" sz="1200" b="0" i="0" u="none" strike="noStrike" kern="1200" baseline="0" noProof="0" dirty="0">
                          <a:solidFill>
                            <a:srgbClr val="000000"/>
                          </a:solidFill>
                          <a:effectLst/>
                          <a:latin typeface="+mn-lt"/>
                        </a:rPr>
                        <a:t>1.   </a:t>
                      </a:r>
                      <a:r>
                        <a:rPr lang="en-GB" sz="1200" b="1" i="0" u="none" strike="noStrike" kern="1200" baseline="0" noProof="0" dirty="0">
                          <a:solidFill>
                            <a:srgbClr val="000000"/>
                          </a:solidFill>
                          <a:effectLst/>
                          <a:latin typeface="+mn-lt"/>
                        </a:rPr>
                        <a:t>School supervision</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School impact: Fully accountable for driving performance across Access, Quality and Sustainability in a cluster of 3-5 PEAS schools, line managing the School Leaders of each school and sharing their goals.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School compliance: Ensure that schools are operating in accordance with PEAS and GoU policies.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Performance management: Work alongside the Head of School Network to deliver annual performance appraisal of school leaders. </a:t>
                      </a:r>
                    </a:p>
                    <a:p>
                      <a:pPr marL="0" lvl="0" indent="0" algn="l">
                        <a:lnSpc>
                          <a:spcPct val="100000"/>
                        </a:lnSpc>
                        <a:buNone/>
                      </a:pPr>
                      <a:endParaRPr lang="en-GB" sz="1200" b="0" i="0" u="none" strike="noStrike" kern="1200" baseline="0" noProof="0" dirty="0">
                        <a:solidFill>
                          <a:srgbClr val="000000"/>
                        </a:solidFill>
                        <a:effectLst/>
                        <a:latin typeface="+mn-lt"/>
                      </a:endParaRPr>
                    </a:p>
                    <a:p>
                      <a:pPr marL="0" lvl="0" indent="0" algn="l">
                        <a:lnSpc>
                          <a:spcPct val="100000"/>
                        </a:lnSpc>
                        <a:buNone/>
                      </a:pPr>
                      <a:r>
                        <a:rPr lang="en-GB" sz="1200" b="1" i="0" u="none" strike="noStrike" kern="1200" baseline="0" noProof="0" dirty="0">
                          <a:solidFill>
                            <a:srgbClr val="000000"/>
                          </a:solidFill>
                          <a:effectLst/>
                          <a:latin typeface="+mn-lt"/>
                        </a:rPr>
                        <a:t>2.   School support</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Build a strong positive cluster culture where all schools identify and are proud to be part of their cluster, promoting healthy relationships, collaboration and support to one another.</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Deliver high quality coaching to school leaders and training for teachers.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Coordinate all support from other teams within PEAS Country Office, ensuring that support is delivered when it is needed but is never a distraction from the key activity of educating our students.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Support school leaders to set, review and implement school improvement plans.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Support schools with teacher recruitment and deliver high quality teacher inductions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Interpret and use school-level data to provide relevant and practical support to schools including how to use the functionalities of their School Information System effectively.</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Conducting lesson observations alongside school instructional leadership teams and provide high quality feedback and action steps which are routinely followed up.</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Responsible for ensuring key communications are shared between the schools and country offices </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Serve as the Child Protection Focal Person for their cluster, delivering child protection training at school-level and leading investigations and case management.</a:t>
                      </a:r>
                    </a:p>
                    <a:p>
                      <a:pPr marL="0" lvl="0" indent="0" algn="l">
                        <a:lnSpc>
                          <a:spcPct val="100000"/>
                        </a:lnSpc>
                        <a:buNone/>
                      </a:pPr>
                      <a:endParaRPr lang="en-GB" sz="1200" b="0" i="0" u="none" strike="noStrike" kern="1200" baseline="0" noProof="0" dirty="0">
                        <a:solidFill>
                          <a:srgbClr val="000000"/>
                        </a:solidFill>
                        <a:effectLst/>
                        <a:latin typeface="+mn-lt"/>
                      </a:endParaRPr>
                    </a:p>
                    <a:p>
                      <a:pPr marL="0" lvl="0" indent="0" algn="l">
                        <a:lnSpc>
                          <a:spcPct val="100000"/>
                        </a:lnSpc>
                        <a:buNone/>
                      </a:pPr>
                      <a:r>
                        <a:rPr lang="en-GB" sz="1200" b="1" i="0" u="none" strike="noStrike" kern="1200" baseline="0" noProof="0" dirty="0">
                          <a:solidFill>
                            <a:srgbClr val="000000"/>
                          </a:solidFill>
                          <a:effectLst/>
                          <a:latin typeface="+mn-lt"/>
                        </a:rPr>
                        <a:t>3</a:t>
                      </a:r>
                      <a:r>
                        <a:rPr lang="en-GB" sz="1200" b="0" i="0" u="none" strike="noStrike" kern="1200" baseline="0" noProof="0" dirty="0">
                          <a:solidFill>
                            <a:srgbClr val="000000"/>
                          </a:solidFill>
                          <a:effectLst/>
                          <a:latin typeface="+mn-lt"/>
                        </a:rPr>
                        <a:t>. </a:t>
                      </a:r>
                      <a:r>
                        <a:rPr lang="en-GB" sz="1200" b="1" i="0" u="none" strike="noStrike" kern="1200" baseline="0" noProof="0" dirty="0">
                          <a:solidFill>
                            <a:srgbClr val="000000"/>
                          </a:solidFill>
                          <a:effectLst/>
                          <a:latin typeface="+mn-lt"/>
                        </a:rPr>
                        <a:t>Representing PEAS in our schools and communities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Attend all </a:t>
                      </a:r>
                      <a:r>
                        <a:rPr lang="en-GB" sz="1200" b="0" i="0" u="none" strike="noStrike" kern="1200" baseline="0" noProof="0" dirty="0" err="1">
                          <a:solidFill>
                            <a:srgbClr val="000000"/>
                          </a:solidFill>
                          <a:effectLst/>
                          <a:latin typeface="+mn-lt"/>
                        </a:rPr>
                        <a:t>BoG</a:t>
                      </a:r>
                      <a:r>
                        <a:rPr lang="en-GB" sz="1200" b="0" i="0" u="none" strike="noStrike" kern="1200" baseline="0" noProof="0" dirty="0">
                          <a:solidFill>
                            <a:srgbClr val="000000"/>
                          </a:solidFill>
                          <a:effectLst/>
                          <a:latin typeface="+mn-lt"/>
                        </a:rPr>
                        <a:t> meetings for all assigned cluster schools.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Identifying, inducting and training </a:t>
                      </a:r>
                      <a:r>
                        <a:rPr lang="en-GB" sz="1200" b="0" i="0" u="none" strike="noStrike" kern="1200" baseline="0" noProof="0" dirty="0" err="1">
                          <a:solidFill>
                            <a:srgbClr val="000000"/>
                          </a:solidFill>
                          <a:effectLst/>
                          <a:latin typeface="+mn-lt"/>
                        </a:rPr>
                        <a:t>BoG</a:t>
                      </a:r>
                      <a:r>
                        <a:rPr lang="en-GB" sz="1200" b="0" i="0" u="none" strike="noStrike" kern="1200" baseline="0" noProof="0" dirty="0">
                          <a:solidFill>
                            <a:srgbClr val="000000"/>
                          </a:solidFill>
                          <a:effectLst/>
                          <a:latin typeface="+mn-lt"/>
                        </a:rPr>
                        <a:t> members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Attend and speak at community and </a:t>
                      </a:r>
                      <a:r>
                        <a:rPr lang="en-GB" sz="1200" b="0" i="0" u="none" strike="noStrike" kern="1200" baseline="0" noProof="0" dirty="0" err="1">
                          <a:solidFill>
                            <a:srgbClr val="000000"/>
                          </a:solidFill>
                          <a:effectLst/>
                          <a:latin typeface="+mn-lt"/>
                        </a:rPr>
                        <a:t>BoG</a:t>
                      </a:r>
                      <a:r>
                        <a:rPr lang="en-GB" sz="1200" b="0" i="0" u="none" strike="noStrike" kern="1200" baseline="0" noProof="0" dirty="0">
                          <a:solidFill>
                            <a:srgbClr val="000000"/>
                          </a:solidFill>
                          <a:effectLst/>
                          <a:latin typeface="+mn-lt"/>
                        </a:rPr>
                        <a:t> community engagement activities.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Support school leaders with community engagement and marketing/enrolment activities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Will   see as an independent advisor for case management and principal or support investigator wherever a Child Protection, Adult Safeguarding, Anti-Corruption, or Staff Disciplinary concern arises. </a:t>
                      </a:r>
                    </a:p>
                    <a:p>
                      <a:pPr marL="0" lvl="0" indent="0" algn="l">
                        <a:lnSpc>
                          <a:spcPct val="100000"/>
                        </a:lnSpc>
                        <a:buNone/>
                      </a:pPr>
                      <a:endParaRPr lang="en-GB" sz="1200" b="0" i="0" u="none" strike="noStrike" kern="1200" baseline="0" noProof="0" dirty="0">
                        <a:solidFill>
                          <a:srgbClr val="000000"/>
                        </a:solidFill>
                        <a:effectLst/>
                        <a:latin typeface="+mn-lt"/>
                      </a:endParaRPr>
                    </a:p>
                    <a:p>
                      <a:pPr marL="0" lvl="0" indent="0" algn="l">
                        <a:lnSpc>
                          <a:spcPct val="100000"/>
                        </a:lnSpc>
                        <a:buNone/>
                      </a:pPr>
                      <a:r>
                        <a:rPr lang="en-GB" sz="1200" b="1" i="0" u="none" strike="noStrike" kern="1200" baseline="0" noProof="0" dirty="0">
                          <a:solidFill>
                            <a:srgbClr val="000000"/>
                          </a:solidFill>
                          <a:effectLst/>
                          <a:latin typeface="+mn-lt"/>
                        </a:rPr>
                        <a:t>4.   Inspections</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Be seconded for up to 3 weeks each year to another region within Uganda to serve as Junior Inspector during the inspection of up to 5 schools in another cluster.</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Uphold PEAS’ standards through the PEAS inspection process, and act as a confidential and independent quality assurer alongside the Senior Inspector.</a:t>
                      </a:r>
                    </a:p>
                    <a:p>
                      <a:pPr marL="0" lvl="0" indent="0" algn="l">
                        <a:lnSpc>
                          <a:spcPct val="100000"/>
                        </a:lnSpc>
                        <a:buNone/>
                      </a:pPr>
                      <a:endParaRPr lang="en-GB" sz="1200" b="0" i="0" u="none" strike="noStrike" kern="1200" baseline="0" noProof="0" dirty="0">
                        <a:solidFill>
                          <a:srgbClr val="000000"/>
                        </a:solidFill>
                        <a:effectLst/>
                        <a:latin typeface="+mn-lt"/>
                      </a:endParaRPr>
                    </a:p>
                    <a:p>
                      <a:pPr marL="0" lvl="0" indent="0" algn="l">
                        <a:lnSpc>
                          <a:spcPct val="100000"/>
                        </a:lnSpc>
                        <a:buNone/>
                      </a:pPr>
                      <a:endParaRPr lang="en-GB" sz="1200" b="0" i="0" u="none" strike="noStrike" kern="1200" baseline="0" noProof="0" dirty="0">
                        <a:solidFill>
                          <a:srgbClr val="000000"/>
                        </a:solidFill>
                        <a:effectLst/>
                        <a:latin typeface="+mn-lt"/>
                      </a:endParaRPr>
                    </a:p>
                    <a:p>
                      <a:pPr marL="0" lvl="0" indent="0" algn="l">
                        <a:lnSpc>
                          <a:spcPct val="100000"/>
                        </a:lnSpc>
                        <a:buNone/>
                      </a:pPr>
                      <a:endParaRPr lang="en-GB" sz="1200" b="0" i="0" u="none" strike="noStrike" kern="1200" baseline="0" noProof="0" dirty="0">
                        <a:solidFill>
                          <a:srgbClr val="000000"/>
                        </a:solidFill>
                        <a:effectLst/>
                        <a:latin typeface="+mn-lt"/>
                      </a:endParaRPr>
                    </a:p>
                    <a:p>
                      <a:pPr marL="0" lvl="0" indent="0" algn="l">
                        <a:lnSpc>
                          <a:spcPct val="100000"/>
                        </a:lnSpc>
                        <a:buNone/>
                      </a:pPr>
                      <a:endParaRPr lang="en-GB" sz="1200" b="0" i="0" u="none" strike="noStrike" kern="1200" baseline="0" noProof="0" dirty="0">
                        <a:solidFill>
                          <a:srgbClr val="000000"/>
                        </a:solidFill>
                        <a:effectLst/>
                        <a:latin typeface="+mn-lt"/>
                      </a:endParaRPr>
                    </a:p>
                    <a:p>
                      <a:pPr marL="0" lvl="0" indent="0" algn="l">
                        <a:lnSpc>
                          <a:spcPct val="100000"/>
                        </a:lnSpc>
                        <a:buNone/>
                      </a:pPr>
                      <a:endParaRPr lang="en-US" sz="1200" b="0" i="0" u="none" strike="noStrike" kern="1200" baseline="0" noProof="0" dirty="0">
                        <a:solidFill>
                          <a:srgbClr val="000000"/>
                        </a:solidFill>
                        <a:effectLst/>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r h="249826">
                <a:tc>
                  <a:txBody>
                    <a:bodyPr/>
                    <a:lstStyle/>
                    <a:p>
                      <a:pPr marL="0" indent="0" algn="just">
                        <a:buClr>
                          <a:srgbClr val="FF8133"/>
                        </a:buClr>
                        <a:buFont typeface="Arial" panose="020B0604020202020204" pitchFamily="34" charset="0"/>
                        <a:buNone/>
                      </a:pPr>
                      <a:endParaRPr lang="en-GB" sz="1200"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0252396"/>
                  </a:ext>
                </a:extLst>
              </a:tr>
            </a:tbl>
          </a:graphicData>
        </a:graphic>
      </p:graphicFrame>
      <p:graphicFrame>
        <p:nvGraphicFramePr>
          <p:cNvPr id="7" name="Table 4">
            <a:extLst>
              <a:ext uri="{FF2B5EF4-FFF2-40B4-BE49-F238E27FC236}">
                <a16:creationId xmlns:a16="http://schemas.microsoft.com/office/drawing/2014/main" id="{5D9D5CC5-AB8D-411A-A7AB-07D11B8D90AC}"/>
              </a:ext>
            </a:extLst>
          </p:cNvPr>
          <p:cNvGraphicFramePr>
            <a:graphicFrameLocks noGrp="1"/>
          </p:cNvGraphicFramePr>
          <p:nvPr>
            <p:extLst>
              <p:ext uri="{D42A27DB-BD31-4B8C-83A1-F6EECF244321}">
                <p14:modId xmlns:p14="http://schemas.microsoft.com/office/powerpoint/2010/main" val="916092692"/>
              </p:ext>
            </p:extLst>
          </p:nvPr>
        </p:nvGraphicFramePr>
        <p:xfrm>
          <a:off x="282574" y="-13506"/>
          <a:ext cx="4687584" cy="108030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80306">
                <a:tc>
                  <a:txBody>
                    <a:bodyPr/>
                    <a:lstStyle/>
                    <a:p>
                      <a:pPr marL="361950" indent="0" algn="l"/>
                      <a:r>
                        <a:rPr lang="en-GB" sz="2000" b="1">
                          <a:solidFill>
                            <a:schemeClr val="bg1"/>
                          </a:solidFill>
                          <a:latin typeface="Futura BdCn BT" panose="020B0706020204020204" pitchFamily="34" charset="0"/>
                        </a:rPr>
                        <a:t>Responsibilities of the Role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12" name="Picture 11" descr="A picture containing person, indoor&#10;&#10;Description automatically generated">
            <a:extLst>
              <a:ext uri="{FF2B5EF4-FFF2-40B4-BE49-F238E27FC236}">
                <a16:creationId xmlns:a16="http://schemas.microsoft.com/office/drawing/2014/main" id="{04FDDBFF-F3FF-4AC7-96B5-48B1139501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525" r="12770"/>
          <a:stretch/>
        </p:blipFill>
        <p:spPr>
          <a:xfrm>
            <a:off x="4998734" y="-7394"/>
            <a:ext cx="1573516" cy="1074194"/>
          </a:xfrm>
          <a:prstGeom prst="parallelogram">
            <a:avLst/>
          </a:prstGeom>
        </p:spPr>
      </p:pic>
      <p:sp>
        <p:nvSpPr>
          <p:cNvPr id="2" name="Slide Number Placeholder 1">
            <a:extLst>
              <a:ext uri="{FF2B5EF4-FFF2-40B4-BE49-F238E27FC236}">
                <a16:creationId xmlns:a16="http://schemas.microsoft.com/office/drawing/2014/main" id="{0D74390C-AFE0-4CA0-BAEC-6FEAF7FF5A49}"/>
              </a:ext>
            </a:extLst>
          </p:cNvPr>
          <p:cNvSpPr>
            <a:spLocks noGrp="1"/>
          </p:cNvSpPr>
          <p:nvPr>
            <p:ph type="sldNum" sz="quarter" idx="12"/>
          </p:nvPr>
        </p:nvSpPr>
        <p:spPr/>
        <p:txBody>
          <a:bodyPr/>
          <a:lstStyle/>
          <a:p>
            <a:fld id="{B089C809-6EB5-4004-BA1E-5D450F5B9845}" type="slidenum">
              <a:rPr lang="en-GB" smtClean="0"/>
              <a:t>4</a:t>
            </a:fld>
            <a:endParaRPr lang="en-GB"/>
          </a:p>
        </p:txBody>
      </p:sp>
    </p:spTree>
    <p:extLst>
      <p:ext uri="{BB962C8B-B14F-4D97-AF65-F5344CB8AC3E}">
        <p14:creationId xmlns:p14="http://schemas.microsoft.com/office/powerpoint/2010/main" val="215743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A42F5-834A-4B09-BA64-6B0A50AF0B5D}"/>
            </a:ext>
          </a:extLst>
        </p:cNvPr>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D86A9B5C-CBA2-0531-CF9E-5658D251BD06}"/>
              </a:ext>
            </a:extLst>
          </p:cNvPr>
          <p:cNvGraphicFramePr>
            <a:graphicFrameLocks noGrp="1"/>
          </p:cNvGraphicFramePr>
          <p:nvPr>
            <p:extLst>
              <p:ext uri="{D42A27DB-BD31-4B8C-83A1-F6EECF244321}">
                <p14:modId xmlns:p14="http://schemas.microsoft.com/office/powerpoint/2010/main" val="4018004983"/>
              </p:ext>
            </p:extLst>
          </p:nvPr>
        </p:nvGraphicFramePr>
        <p:xfrm>
          <a:off x="360000" y="1332000"/>
          <a:ext cx="6199200" cy="8274905"/>
        </p:xfrm>
        <a:graphic>
          <a:graphicData uri="http://schemas.openxmlformats.org/drawingml/2006/table">
            <a:tbl>
              <a:tblPr firstRow="1" bandRow="1">
                <a:tableStyleId>{2D5ABB26-0587-4C30-8999-92F81FD0307C}</a:tableStyleId>
              </a:tblPr>
              <a:tblGrid>
                <a:gridCol w="6199200">
                  <a:extLst>
                    <a:ext uri="{9D8B030D-6E8A-4147-A177-3AD203B41FA5}">
                      <a16:colId xmlns:a16="http://schemas.microsoft.com/office/drawing/2014/main" val="1959228391"/>
                    </a:ext>
                  </a:extLst>
                </a:gridCol>
              </a:tblGrid>
              <a:tr h="8000585">
                <a:tc>
                  <a:txBody>
                    <a:bodyPr/>
                    <a:lstStyle/>
                    <a:p>
                      <a:pPr marL="0" lvl="0" indent="0" algn="l">
                        <a:lnSpc>
                          <a:spcPct val="100000"/>
                        </a:lnSpc>
                        <a:buNone/>
                      </a:pPr>
                      <a:r>
                        <a:rPr lang="en-GB" sz="1200" b="1" i="0" u="none" strike="noStrike" kern="1200" baseline="0" noProof="0" dirty="0">
                          <a:solidFill>
                            <a:srgbClr val="000000"/>
                          </a:solidFill>
                          <a:effectLst/>
                          <a:latin typeface="+mn-lt"/>
                        </a:rPr>
                        <a:t>5. Line Management</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Build a strong team spirit aligned with PEAS values and culture; offering leadership, motivation and support for employee development</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Set clear goals and high expectations of those that you line manage, hold regular 1-2-1s to discuss progress towards goals and carry out annual progress reviews in line with PEAS annual progress cycle</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Recognise and encourage strong performance of team members and address poor performance effectively and efficiently</a:t>
                      </a:r>
                    </a:p>
                    <a:p>
                      <a:pPr marL="0" lvl="0" indent="0" algn="l">
                        <a:lnSpc>
                          <a:spcPct val="100000"/>
                        </a:lnSpc>
                        <a:buNone/>
                      </a:pPr>
                      <a:endParaRPr lang="en-GB" sz="1200" b="0" i="0" u="none" strike="noStrike" kern="1200" baseline="0" noProof="0" dirty="0">
                        <a:solidFill>
                          <a:srgbClr val="000000"/>
                        </a:solidFill>
                        <a:effectLst/>
                        <a:latin typeface="+mn-lt"/>
                      </a:endParaRPr>
                    </a:p>
                    <a:p>
                      <a:pPr marL="0" lvl="0" indent="0" algn="l">
                        <a:lnSpc>
                          <a:spcPct val="100000"/>
                        </a:lnSpc>
                        <a:buNone/>
                      </a:pPr>
                      <a:r>
                        <a:rPr lang="en-GB" sz="1200" b="1" i="0" u="none" strike="noStrike" kern="1200" baseline="0" noProof="0" dirty="0">
                          <a:solidFill>
                            <a:srgbClr val="000000"/>
                          </a:solidFill>
                          <a:effectLst/>
                          <a:latin typeface="+mn-lt"/>
                        </a:rPr>
                        <a:t>6. Wider impact </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Reserve 10% time to work on special projects which can benefit the whole school network (e.g. Livelihood project; pedagogy review project) </a:t>
                      </a:r>
                    </a:p>
                    <a:p>
                      <a:pPr marL="171450" lvl="0" indent="-171450" algn="l">
                        <a:lnSpc>
                          <a:spcPct val="100000"/>
                        </a:lnSpc>
                        <a:buFont typeface="Arial" panose="020B0604020202020204" pitchFamily="34" charset="0"/>
                        <a:buChar char="•"/>
                      </a:pPr>
                      <a:r>
                        <a:rPr lang="en-GB" sz="1200" b="0" i="0" u="none" strike="noStrike" kern="1200" baseline="0" noProof="0" dirty="0">
                          <a:solidFill>
                            <a:srgbClr val="000000"/>
                          </a:solidFill>
                          <a:effectLst/>
                          <a:latin typeface="+mn-lt"/>
                        </a:rPr>
                        <a:t>Upon occasion, work with the UK Technical Team to share PEAS expertise with external organisations and/or deliver a project to support a partner organisation </a:t>
                      </a:r>
                    </a:p>
                    <a:p>
                      <a:pPr marL="0" lvl="0" indent="0" algn="l">
                        <a:lnSpc>
                          <a:spcPct val="100000"/>
                        </a:lnSpc>
                        <a:buNone/>
                      </a:pPr>
                      <a:endParaRPr lang="en-US" sz="1200" b="0" i="0" u="none" strike="noStrike" kern="1200" baseline="0" noProof="0" dirty="0">
                        <a:solidFill>
                          <a:srgbClr val="000000"/>
                        </a:solidFill>
                        <a:effectLst/>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r h="249826">
                <a:tc>
                  <a:txBody>
                    <a:bodyPr/>
                    <a:lstStyle/>
                    <a:p>
                      <a:pPr marL="0" indent="0" algn="just">
                        <a:buClr>
                          <a:srgbClr val="FF8133"/>
                        </a:buClr>
                        <a:buFont typeface="Arial" panose="020B0604020202020204" pitchFamily="34" charset="0"/>
                        <a:buNone/>
                      </a:pPr>
                      <a:endParaRPr lang="en-GB" sz="1200"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0252396"/>
                  </a:ext>
                </a:extLst>
              </a:tr>
            </a:tbl>
          </a:graphicData>
        </a:graphic>
      </p:graphicFrame>
      <p:graphicFrame>
        <p:nvGraphicFramePr>
          <p:cNvPr id="7" name="Table 4">
            <a:extLst>
              <a:ext uri="{FF2B5EF4-FFF2-40B4-BE49-F238E27FC236}">
                <a16:creationId xmlns:a16="http://schemas.microsoft.com/office/drawing/2014/main" id="{70FA54F6-C5B6-13E6-A6A2-3036B4C44FEA}"/>
              </a:ext>
            </a:extLst>
          </p:cNvPr>
          <p:cNvGraphicFramePr>
            <a:graphicFrameLocks noGrp="1"/>
          </p:cNvGraphicFramePr>
          <p:nvPr/>
        </p:nvGraphicFramePr>
        <p:xfrm>
          <a:off x="282574" y="-13506"/>
          <a:ext cx="4687584" cy="108030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80306">
                <a:tc>
                  <a:txBody>
                    <a:bodyPr/>
                    <a:lstStyle/>
                    <a:p>
                      <a:pPr marL="361950" indent="0" algn="l"/>
                      <a:r>
                        <a:rPr lang="en-GB" sz="2000" b="1">
                          <a:solidFill>
                            <a:schemeClr val="bg1"/>
                          </a:solidFill>
                          <a:latin typeface="Futura BdCn BT" panose="020B0706020204020204" pitchFamily="34" charset="0"/>
                        </a:rPr>
                        <a:t>Responsibilities of the Role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12" name="Picture 11" descr="A picture containing person, indoor&#10;&#10;Description automatically generated">
            <a:extLst>
              <a:ext uri="{FF2B5EF4-FFF2-40B4-BE49-F238E27FC236}">
                <a16:creationId xmlns:a16="http://schemas.microsoft.com/office/drawing/2014/main" id="{8CFA9578-6480-9B6C-FCDB-F044F614EA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525" r="12770"/>
          <a:stretch/>
        </p:blipFill>
        <p:spPr>
          <a:xfrm>
            <a:off x="4998734" y="-7394"/>
            <a:ext cx="1573516" cy="1074194"/>
          </a:xfrm>
          <a:prstGeom prst="parallelogram">
            <a:avLst/>
          </a:prstGeom>
        </p:spPr>
      </p:pic>
      <p:sp>
        <p:nvSpPr>
          <p:cNvPr id="2" name="Slide Number Placeholder 1">
            <a:extLst>
              <a:ext uri="{FF2B5EF4-FFF2-40B4-BE49-F238E27FC236}">
                <a16:creationId xmlns:a16="http://schemas.microsoft.com/office/drawing/2014/main" id="{787720DB-FF1F-0DE4-F33A-18EF4AD90F4D}"/>
              </a:ext>
            </a:extLst>
          </p:cNvPr>
          <p:cNvSpPr>
            <a:spLocks noGrp="1"/>
          </p:cNvSpPr>
          <p:nvPr>
            <p:ph type="sldNum" sz="quarter" idx="12"/>
          </p:nvPr>
        </p:nvSpPr>
        <p:spPr/>
        <p:txBody>
          <a:bodyPr/>
          <a:lstStyle/>
          <a:p>
            <a:fld id="{B089C809-6EB5-4004-BA1E-5D450F5B9845}" type="slidenum">
              <a:rPr lang="en-GB" smtClean="0"/>
              <a:t>5</a:t>
            </a:fld>
            <a:endParaRPr lang="en-GB"/>
          </a:p>
        </p:txBody>
      </p:sp>
    </p:spTree>
    <p:extLst>
      <p:ext uri="{BB962C8B-B14F-4D97-AF65-F5344CB8AC3E}">
        <p14:creationId xmlns:p14="http://schemas.microsoft.com/office/powerpoint/2010/main" val="295880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F7991165-C60C-498C-8305-37896DB648B3}"/>
              </a:ext>
            </a:extLst>
          </p:cNvPr>
          <p:cNvGraphicFramePr>
            <a:graphicFrameLocks noGrp="1"/>
          </p:cNvGraphicFramePr>
          <p:nvPr>
            <p:extLst>
              <p:ext uri="{D42A27DB-BD31-4B8C-83A1-F6EECF244321}">
                <p14:modId xmlns:p14="http://schemas.microsoft.com/office/powerpoint/2010/main" val="2085255840"/>
              </p:ext>
            </p:extLst>
          </p:nvPr>
        </p:nvGraphicFramePr>
        <p:xfrm>
          <a:off x="490889" y="1360424"/>
          <a:ext cx="6084538" cy="3931920"/>
        </p:xfrm>
        <a:graphic>
          <a:graphicData uri="http://schemas.openxmlformats.org/drawingml/2006/table">
            <a:tbl>
              <a:tblPr firstRow="1" bandRow="1">
                <a:tableStyleId>{2D5ABB26-0587-4C30-8999-92F81FD0307C}</a:tableStyleId>
              </a:tblPr>
              <a:tblGrid>
                <a:gridCol w="6084538">
                  <a:extLst>
                    <a:ext uri="{9D8B030D-6E8A-4147-A177-3AD203B41FA5}">
                      <a16:colId xmlns:a16="http://schemas.microsoft.com/office/drawing/2014/main" val="1959228391"/>
                    </a:ext>
                  </a:extLst>
                </a:gridCol>
              </a:tblGrid>
              <a:tr h="288000">
                <a:tc>
                  <a:txBody>
                    <a:bodyPr/>
                    <a:lstStyle/>
                    <a:p>
                      <a:pPr rtl="0" fontAlgn="base"/>
                      <a:r>
                        <a:rPr lang="en-US" sz="1200" b="1" i="0" kern="1200" dirty="0">
                          <a:solidFill>
                            <a:schemeClr val="tx1"/>
                          </a:solidFill>
                          <a:effectLst/>
                          <a:latin typeface="+mn-lt"/>
                          <a:ea typeface="+mn-ea"/>
                          <a:cs typeface="+mn-cs"/>
                        </a:rPr>
                        <a:t>Someone who has</a:t>
                      </a:r>
                      <a:r>
                        <a:rPr lang="en-US" sz="1200" b="0" i="0" kern="1200" dirty="0">
                          <a:solidFill>
                            <a:schemeClr val="tx1"/>
                          </a:solidFill>
                          <a:effectLst/>
                          <a:latin typeface="+mn-lt"/>
                          <a:ea typeface="+mn-ea"/>
                          <a:cs typeface="+mn-cs"/>
                        </a:rPr>
                        <a:t> ..</a:t>
                      </a:r>
                    </a:p>
                    <a:p>
                      <a:pPr marL="171450" lvl="0" indent="-171450" algn="just">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Bachelors in Education</a:t>
                      </a:r>
                    </a:p>
                    <a:p>
                      <a:pPr marL="171450" lvl="0" indent="-171450" algn="just">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Minimum of two years’ experience serving as a school leader</a:t>
                      </a:r>
                    </a:p>
                    <a:p>
                      <a:pPr marL="171450" lvl="0" indent="-171450" algn="just">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Experience in delivering training to school leaders and teachers</a:t>
                      </a:r>
                    </a:p>
                    <a:p>
                      <a:pPr marL="171450" lvl="0" indent="-171450" algn="just">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Background knowledge in Child Protection and Safeguarding practices</a:t>
                      </a:r>
                    </a:p>
                    <a:p>
                      <a:pPr marL="171450" lvl="0" indent="-171450" algn="just">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Experience working in rural communities and passion for work in the field</a:t>
                      </a:r>
                    </a:p>
                    <a:p>
                      <a:pPr marL="171450" lvl="0" indent="-171450" algn="just">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Driving license for car or motorcycle (and willingness to self-drive) </a:t>
                      </a:r>
                    </a:p>
                    <a:p>
                      <a:pPr marL="171450" lvl="0" indent="-171450" algn="just">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Strong understanding of school governance structures in Uganda and/or previous experience in school governance</a:t>
                      </a:r>
                    </a:p>
                    <a:p>
                      <a:pPr marL="171450" lvl="0" indent="-171450" algn="just">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Desire to learn and quickly build knowledge of international best practices across pedagogy, assessment, teacher and leader training and development. </a:t>
                      </a:r>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And who is... </a:t>
                      </a:r>
                      <a:r>
                        <a:rPr lang="en-US" sz="1200" b="0" i="0" kern="1200" dirty="0">
                          <a:solidFill>
                            <a:schemeClr val="tx1"/>
                          </a:solidFill>
                          <a:effectLst/>
                          <a:latin typeface="+mn-lt"/>
                          <a:ea typeface="+mn-ea"/>
                          <a:cs typeface="+mn-cs"/>
                        </a:rPr>
                        <a:t> </a:t>
                      </a:r>
                    </a:p>
                    <a:p>
                      <a:pPr marL="171450" lvl="0" indent="-171450" algn="l" rtl="0" fontAlgn="base">
                        <a:lnSpc>
                          <a:spcPct val="100000"/>
                        </a:lnSpc>
                        <a:buClr>
                          <a:srgbClr val="FF8133"/>
                        </a:buClr>
                        <a:buFont typeface="Wingdings" panose="05000000000000000000" pitchFamily="2" charset="2"/>
                        <a:buChar char="ü"/>
                      </a:pPr>
                      <a:r>
                        <a:rPr lang="en-GB" sz="1200" kern="1200" dirty="0">
                          <a:solidFill>
                            <a:srgbClr val="000000"/>
                          </a:solidFill>
                          <a:effectLst/>
                          <a:latin typeface="+mn-lt"/>
                          <a:ea typeface="+mn-ea"/>
                          <a:cs typeface="+mn-cs"/>
                        </a:rPr>
                        <a:t>Able to analyse, interpret and use school data to inform school support</a:t>
                      </a:r>
                    </a:p>
                    <a:p>
                      <a:pPr marL="171450" lvl="0" indent="-171450" algn="l" rtl="0" fontAlgn="base">
                        <a:lnSpc>
                          <a:spcPct val="100000"/>
                        </a:lnSpc>
                        <a:buClr>
                          <a:srgbClr val="FF8133"/>
                        </a:buClr>
                        <a:buFont typeface="Wingdings" panose="05000000000000000000" pitchFamily="2" charset="2"/>
                        <a:buChar char="ü"/>
                      </a:pPr>
                      <a:r>
                        <a:rPr lang="en-GB" sz="1200" kern="1200" dirty="0">
                          <a:solidFill>
                            <a:srgbClr val="000000"/>
                          </a:solidFill>
                          <a:effectLst/>
                          <a:latin typeface="+mn-lt"/>
                          <a:ea typeface="+mn-ea"/>
                          <a:cs typeface="+mn-cs"/>
                        </a:rPr>
                        <a:t>Adaptable, flexible and resilient</a:t>
                      </a:r>
                    </a:p>
                    <a:p>
                      <a:pPr marL="171450" lvl="0" indent="-171450" algn="l" rtl="0" fontAlgn="base">
                        <a:lnSpc>
                          <a:spcPct val="100000"/>
                        </a:lnSpc>
                        <a:buClr>
                          <a:srgbClr val="FF8133"/>
                        </a:buClr>
                        <a:buFont typeface="Wingdings" panose="05000000000000000000" pitchFamily="2" charset="2"/>
                        <a:buChar char="ü"/>
                      </a:pPr>
                      <a:r>
                        <a:rPr lang="en-GB" sz="1200" kern="1200" dirty="0">
                          <a:solidFill>
                            <a:srgbClr val="000000"/>
                          </a:solidFill>
                          <a:effectLst/>
                          <a:latin typeface="+mn-lt"/>
                          <a:ea typeface="+mn-ea"/>
                          <a:cs typeface="+mn-cs"/>
                        </a:rPr>
                        <a:t>Strong communicator, able to motivate and persuade others</a:t>
                      </a:r>
                    </a:p>
                    <a:p>
                      <a:pPr marL="171450" lvl="0" indent="-171450" algn="l" rtl="0" fontAlgn="base">
                        <a:lnSpc>
                          <a:spcPct val="100000"/>
                        </a:lnSpc>
                        <a:buClr>
                          <a:srgbClr val="FF8133"/>
                        </a:buClr>
                        <a:buFont typeface="Wingdings" panose="05000000000000000000" pitchFamily="2" charset="2"/>
                        <a:buChar char="ü"/>
                      </a:pPr>
                      <a:r>
                        <a:rPr lang="en-GB" sz="1200" kern="1200" dirty="0">
                          <a:solidFill>
                            <a:srgbClr val="000000"/>
                          </a:solidFill>
                          <a:effectLst/>
                          <a:latin typeface="+mn-lt"/>
                          <a:ea typeface="+mn-ea"/>
                          <a:cs typeface="+mn-cs"/>
                        </a:rPr>
                        <a:t>Able to model excellent teaching and learning</a:t>
                      </a:r>
                    </a:p>
                    <a:p>
                      <a:pPr marL="171450" lvl="0" indent="-171450" algn="l" rtl="0" fontAlgn="base">
                        <a:lnSpc>
                          <a:spcPct val="100000"/>
                        </a:lnSpc>
                        <a:buClr>
                          <a:srgbClr val="FF8133"/>
                        </a:buClr>
                        <a:buFont typeface="Wingdings" panose="05000000000000000000" pitchFamily="2" charset="2"/>
                        <a:buChar char="ü"/>
                      </a:pPr>
                      <a:r>
                        <a:rPr lang="en-GB" sz="1200" kern="1200" dirty="0">
                          <a:solidFill>
                            <a:srgbClr val="000000"/>
                          </a:solidFill>
                          <a:effectLst/>
                          <a:latin typeface="+mn-lt"/>
                          <a:ea typeface="+mn-ea"/>
                          <a:cs typeface="+mn-cs"/>
                        </a:rPr>
                        <a:t>Independent self-motivated worker, able to tackle challenging situations with professional maturity</a:t>
                      </a:r>
                    </a:p>
                    <a:p>
                      <a:pPr marL="171450" lvl="0" indent="-171450" algn="l" rtl="0" fontAlgn="base">
                        <a:lnSpc>
                          <a:spcPct val="100000"/>
                        </a:lnSpc>
                        <a:buClr>
                          <a:srgbClr val="FF8133"/>
                        </a:buClr>
                        <a:buFont typeface="Wingdings" panose="05000000000000000000" pitchFamily="2" charset="2"/>
                        <a:buChar char="ü"/>
                      </a:pPr>
                      <a:r>
                        <a:rPr lang="en-GB" sz="1200" kern="1200" dirty="0">
                          <a:solidFill>
                            <a:srgbClr val="000000"/>
                          </a:solidFill>
                          <a:effectLst/>
                          <a:latin typeface="+mn-lt"/>
                          <a:ea typeface="+mn-ea"/>
                          <a:cs typeface="+mn-cs"/>
                        </a:rPr>
                        <a:t>Excellent line management skills; and/or commitment to becoming a great line manager</a:t>
                      </a:r>
                    </a:p>
                    <a:p>
                      <a:pPr marL="171450" lvl="0" indent="-171450" algn="l" rtl="0" fontAlgn="base">
                        <a:lnSpc>
                          <a:spcPct val="100000"/>
                        </a:lnSpc>
                        <a:buClr>
                          <a:srgbClr val="FF8133"/>
                        </a:buClr>
                        <a:buFont typeface="Wingdings" panose="05000000000000000000" pitchFamily="2" charset="2"/>
                        <a:buChar char="ü"/>
                      </a:pPr>
                      <a:r>
                        <a:rPr lang="en-GB" sz="1200" kern="1200" dirty="0">
                          <a:solidFill>
                            <a:srgbClr val="000000"/>
                          </a:solidFill>
                          <a:effectLst/>
                          <a:latin typeface="+mn-lt"/>
                          <a:ea typeface="+mn-ea"/>
                          <a:cs typeface="+mn-cs"/>
                        </a:rPr>
                        <a:t>Able to be based in rural locations, near schools with frequent travel </a:t>
                      </a:r>
                      <a:endParaRPr lang="en-US" sz="1200" kern="1200" dirty="0">
                        <a:solidFill>
                          <a:srgbClr val="000000"/>
                        </a:solidFill>
                        <a:effectLst/>
                        <a:latin typeface="+mn-lt"/>
                        <a:ea typeface="+mn-ea"/>
                        <a:cs typeface="+mn-cs"/>
                      </a:endParaRPr>
                    </a:p>
                    <a:p>
                      <a:pPr marL="0" lvl="0" indent="0" algn="l" rtl="0" fontAlgn="base">
                        <a:lnSpc>
                          <a:spcPct val="100000"/>
                        </a:lnSpc>
                        <a:buClr>
                          <a:srgbClr val="FF8133"/>
                        </a:buClr>
                        <a:buFont typeface="Wingdings" panose="05000000000000000000" pitchFamily="2" charset="2"/>
                        <a:buNone/>
                      </a:pPr>
                      <a:endParaRPr lang="en-US" sz="1200" kern="1200" dirty="0">
                        <a:solidFill>
                          <a:srgbClr val="000000"/>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8" name="Table 4">
            <a:extLst>
              <a:ext uri="{FF2B5EF4-FFF2-40B4-BE49-F238E27FC236}">
                <a16:creationId xmlns:a16="http://schemas.microsoft.com/office/drawing/2014/main" id="{4082CDF4-BC67-4805-9F40-F1A9A76B73DA}"/>
              </a:ext>
            </a:extLst>
          </p:cNvPr>
          <p:cNvGraphicFramePr>
            <a:graphicFrameLocks noGrp="1"/>
          </p:cNvGraphicFramePr>
          <p:nvPr>
            <p:extLst>
              <p:ext uri="{D42A27DB-BD31-4B8C-83A1-F6EECF244321}">
                <p14:modId xmlns:p14="http://schemas.microsoft.com/office/powerpoint/2010/main" val="1936866277"/>
              </p:ext>
            </p:extLst>
          </p:nvPr>
        </p:nvGraphicFramePr>
        <p:xfrm>
          <a:off x="282574" y="-13506"/>
          <a:ext cx="4687584" cy="108030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80306">
                <a:tc>
                  <a:txBody>
                    <a:bodyPr/>
                    <a:lstStyle/>
                    <a:p>
                      <a:pPr marL="361950" indent="0" algn="l"/>
                      <a:r>
                        <a:rPr lang="en-GB" sz="2000" b="1">
                          <a:solidFill>
                            <a:schemeClr val="bg1"/>
                          </a:solidFill>
                          <a:latin typeface="Futura BdCn BT" panose="020B0706020204020204" pitchFamily="34" charset="0"/>
                        </a:rPr>
                        <a:t>Who we are looking for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9" name="Picture 8" descr="A person sitting at a desk with a computer and other people in the background&#10;&#10;Description automatically generated with low confidence">
            <a:extLst>
              <a:ext uri="{FF2B5EF4-FFF2-40B4-BE49-F238E27FC236}">
                <a16:creationId xmlns:a16="http://schemas.microsoft.com/office/drawing/2014/main" id="{38B81036-72FA-46A8-ABCE-04D2056BEC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376" y="-806"/>
            <a:ext cx="1631050" cy="1080306"/>
          </a:xfrm>
          <a:prstGeom prst="parallelogram">
            <a:avLst/>
          </a:prstGeom>
        </p:spPr>
      </p:pic>
      <p:sp>
        <p:nvSpPr>
          <p:cNvPr id="2" name="Slide Number Placeholder 1">
            <a:extLst>
              <a:ext uri="{FF2B5EF4-FFF2-40B4-BE49-F238E27FC236}">
                <a16:creationId xmlns:a16="http://schemas.microsoft.com/office/drawing/2014/main" id="{7D89C93C-EF63-4F32-B1C2-17A13F66894C}"/>
              </a:ext>
            </a:extLst>
          </p:cNvPr>
          <p:cNvSpPr>
            <a:spLocks noGrp="1"/>
          </p:cNvSpPr>
          <p:nvPr>
            <p:ph type="sldNum" sz="quarter" idx="12"/>
          </p:nvPr>
        </p:nvSpPr>
        <p:spPr/>
        <p:txBody>
          <a:bodyPr/>
          <a:lstStyle/>
          <a:p>
            <a:fld id="{B089C809-6EB5-4004-BA1E-5D450F5B9845}" type="slidenum">
              <a:rPr lang="en-GB" smtClean="0"/>
              <a:t>6</a:t>
            </a:fld>
            <a:endParaRPr lang="en-GB"/>
          </a:p>
        </p:txBody>
      </p:sp>
    </p:spTree>
    <p:extLst>
      <p:ext uri="{BB962C8B-B14F-4D97-AF65-F5344CB8AC3E}">
        <p14:creationId xmlns:p14="http://schemas.microsoft.com/office/powerpoint/2010/main" val="253274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F7991165-C60C-498C-8305-37896DB648B3}"/>
              </a:ext>
            </a:extLst>
          </p:cNvPr>
          <p:cNvGraphicFramePr>
            <a:graphicFrameLocks noGrp="1"/>
          </p:cNvGraphicFramePr>
          <p:nvPr>
            <p:extLst>
              <p:ext uri="{D42A27DB-BD31-4B8C-83A1-F6EECF244321}">
                <p14:modId xmlns:p14="http://schemas.microsoft.com/office/powerpoint/2010/main" val="3762112084"/>
              </p:ext>
            </p:extLst>
          </p:nvPr>
        </p:nvGraphicFramePr>
        <p:xfrm>
          <a:off x="465174" y="7964689"/>
          <a:ext cx="6180190" cy="1863611"/>
        </p:xfrm>
        <a:graphic>
          <a:graphicData uri="http://schemas.openxmlformats.org/drawingml/2006/table">
            <a:tbl>
              <a:tblPr firstRow="1" bandRow="1">
                <a:tableStyleId>{2D5ABB26-0587-4C30-8999-92F81FD0307C}</a:tableStyleId>
              </a:tblPr>
              <a:tblGrid>
                <a:gridCol w="6180190">
                  <a:extLst>
                    <a:ext uri="{9D8B030D-6E8A-4147-A177-3AD203B41FA5}">
                      <a16:colId xmlns:a16="http://schemas.microsoft.com/office/drawing/2014/main" val="1959228391"/>
                    </a:ext>
                  </a:extLst>
                </a:gridCol>
              </a:tblGrid>
              <a:tr h="1863611">
                <a:tc>
                  <a:txBody>
                    <a:bodyPr/>
                    <a:lstStyle/>
                    <a:p>
                      <a:pPr lvl="0" algn="just">
                        <a:buNone/>
                      </a:pPr>
                      <a:r>
                        <a:rPr lang="en-GB" sz="1200" b="0" i="1" kern="1200" dirty="0">
                          <a:solidFill>
                            <a:schemeClr val="tx1"/>
                          </a:solidFill>
                          <a:effectLst/>
                          <a:latin typeface="Calibri  "/>
                          <a:ea typeface="+mn-ea"/>
                          <a:cs typeface="+mn-cs"/>
                        </a:rPr>
                        <a:t>PEAS is highly committed to keeping children safe from harm and preventing corruption. We therefore take our responsibility to promote safe recruitment practices very seriously, including conducting appropriate reference and background checks. We also operate a zero-tolerance approach to any PEAS employees who breach our Safeguarding and Anti-Corruption Policies, which all employees are required to sign upon induction.</a:t>
                      </a:r>
                      <a:endParaRPr lang="en-GB" i="1" dirty="0"/>
                    </a:p>
                    <a:p>
                      <a:pPr algn="just"/>
                      <a:endParaRPr lang="en-GB" sz="1200" b="0" i="1" kern="1200">
                        <a:solidFill>
                          <a:schemeClr val="tx1"/>
                        </a:solidFill>
                        <a:effectLst/>
                        <a:latin typeface="Calibri  "/>
                        <a:ea typeface="+mn-ea"/>
                        <a:cs typeface="+mn-cs"/>
                      </a:endParaRPr>
                    </a:p>
                    <a:p>
                      <a:pPr algn="just"/>
                      <a:r>
                        <a:rPr lang="en-GB" sz="1200" b="0" i="1" kern="1200" dirty="0">
                          <a:solidFill>
                            <a:schemeClr val="tx1"/>
                          </a:solidFill>
                          <a:effectLst/>
                          <a:latin typeface="Calibri  "/>
                          <a:ea typeface="+mn-ea"/>
                          <a:cs typeface="+mn-cs"/>
                        </a:rPr>
                        <a:t>PEAS is an equal opportunity employer that does not discriminate in its recruitment practices and, in order to build the strongest possible workforce, actively seeks a diverse applicant pool. </a:t>
                      </a:r>
                    </a:p>
                    <a:p>
                      <a:pPr marL="0" marR="0" lvl="0" indent="0" algn="just" defTabSz="685800" rtl="0" eaLnBrk="1" fontAlgn="auto" latinLnBrk="0" hangingPunct="1">
                        <a:lnSpc>
                          <a:spcPct val="107000"/>
                        </a:lnSpc>
                        <a:spcBef>
                          <a:spcPts val="0"/>
                        </a:spcBef>
                        <a:spcAft>
                          <a:spcPts val="0"/>
                        </a:spcAft>
                        <a:buClr>
                          <a:srgbClr val="ED7D31"/>
                        </a:buClr>
                        <a:buSzTx/>
                        <a:buFont typeface="Arial" panose="020B0604020202020204" pitchFamily="34" charset="0"/>
                        <a:buNone/>
                        <a:tabLst/>
                        <a:defRPr/>
                      </a:pPr>
                      <a:endParaRPr lang="en-GB" sz="1100" i="1" kern="1200">
                        <a:solidFill>
                          <a:schemeClr val="tx1"/>
                        </a:solidFill>
                        <a:effectLst/>
                        <a:latin typeface="Calibri  "/>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pic>
        <p:nvPicPr>
          <p:cNvPr id="12" name="Picture 11">
            <a:extLst>
              <a:ext uri="{FF2B5EF4-FFF2-40B4-BE49-F238E27FC236}">
                <a16:creationId xmlns:a16="http://schemas.microsoft.com/office/drawing/2014/main" id="{5F645160-BA70-41D1-8CD3-62D1B1F192BC}"/>
              </a:ext>
            </a:extLst>
          </p:cNvPr>
          <p:cNvPicPr>
            <a:picLocks noChangeAspect="1"/>
          </p:cNvPicPr>
          <p:nvPr/>
        </p:nvPicPr>
        <p:blipFill>
          <a:blip r:embed="rId2"/>
          <a:stretch>
            <a:fillRect/>
          </a:stretch>
        </p:blipFill>
        <p:spPr>
          <a:xfrm>
            <a:off x="463162" y="1381201"/>
            <a:ext cx="6120000" cy="3571799"/>
          </a:xfrm>
          <a:prstGeom prst="rect">
            <a:avLst/>
          </a:prstGeom>
        </p:spPr>
      </p:pic>
      <p:graphicFrame>
        <p:nvGraphicFramePr>
          <p:cNvPr id="5" name="Table 4">
            <a:extLst>
              <a:ext uri="{FF2B5EF4-FFF2-40B4-BE49-F238E27FC236}">
                <a16:creationId xmlns:a16="http://schemas.microsoft.com/office/drawing/2014/main" id="{0C69CB6C-DC30-47D2-92ED-D22FA363F090}"/>
              </a:ext>
            </a:extLst>
          </p:cNvPr>
          <p:cNvGraphicFramePr>
            <a:graphicFrameLocks noGrp="1"/>
          </p:cNvGraphicFramePr>
          <p:nvPr>
            <p:extLst>
              <p:ext uri="{D42A27DB-BD31-4B8C-83A1-F6EECF244321}">
                <p14:modId xmlns:p14="http://schemas.microsoft.com/office/powerpoint/2010/main" val="190134509"/>
              </p:ext>
            </p:extLst>
          </p:nvPr>
        </p:nvGraphicFramePr>
        <p:xfrm>
          <a:off x="282574" y="-13506"/>
          <a:ext cx="4687584" cy="108030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80306">
                <a:tc>
                  <a:txBody>
                    <a:bodyPr/>
                    <a:lstStyle/>
                    <a:p>
                      <a:pPr marL="361950" indent="0" algn="l"/>
                      <a:r>
                        <a:rPr lang="en-GB" sz="2000" b="1">
                          <a:solidFill>
                            <a:schemeClr val="bg1"/>
                          </a:solidFill>
                          <a:latin typeface="Futura BdCn BT" panose="020B0706020204020204" pitchFamily="34" charset="0"/>
                        </a:rPr>
                        <a:t>Our values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6" name="Picture 5" descr="A group of people in orange shirts&#10;&#10;Description automatically generated with low confidence">
            <a:extLst>
              <a:ext uri="{FF2B5EF4-FFF2-40B4-BE49-F238E27FC236}">
                <a16:creationId xmlns:a16="http://schemas.microsoft.com/office/drawing/2014/main" id="{B34FBF24-FAD5-4B33-AF1C-35F6FB67CF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84"/>
          <a:stretch/>
        </p:blipFill>
        <p:spPr>
          <a:xfrm>
            <a:off x="4867005" y="-1"/>
            <a:ext cx="1800494" cy="1081685"/>
          </a:xfrm>
          <a:prstGeom prst="parallelogram">
            <a:avLst/>
          </a:prstGeom>
        </p:spPr>
      </p:pic>
      <p:sp>
        <p:nvSpPr>
          <p:cNvPr id="2" name="Slide Number Placeholder 1">
            <a:extLst>
              <a:ext uri="{FF2B5EF4-FFF2-40B4-BE49-F238E27FC236}">
                <a16:creationId xmlns:a16="http://schemas.microsoft.com/office/drawing/2014/main" id="{6B83B0C4-F6F1-4495-A832-07552505FB4E}"/>
              </a:ext>
            </a:extLst>
          </p:cNvPr>
          <p:cNvSpPr>
            <a:spLocks noGrp="1"/>
          </p:cNvSpPr>
          <p:nvPr>
            <p:ph type="sldNum" sz="quarter" idx="12"/>
          </p:nvPr>
        </p:nvSpPr>
        <p:spPr/>
        <p:txBody>
          <a:bodyPr/>
          <a:lstStyle/>
          <a:p>
            <a:fld id="{B089C809-6EB5-4004-BA1E-5D450F5B9845}" type="slidenum">
              <a:rPr lang="en-GB" smtClean="0"/>
              <a:t>7</a:t>
            </a:fld>
            <a:endParaRPr lang="en-GB"/>
          </a:p>
        </p:txBody>
      </p:sp>
      <p:graphicFrame>
        <p:nvGraphicFramePr>
          <p:cNvPr id="4" name="Table 4">
            <a:extLst>
              <a:ext uri="{FF2B5EF4-FFF2-40B4-BE49-F238E27FC236}">
                <a16:creationId xmlns:a16="http://schemas.microsoft.com/office/drawing/2014/main" id="{526BD19C-B805-7524-E1DA-458257525DA8}"/>
              </a:ext>
            </a:extLst>
          </p:cNvPr>
          <p:cNvGraphicFramePr>
            <a:graphicFrameLocks noGrp="1"/>
          </p:cNvGraphicFramePr>
          <p:nvPr>
            <p:extLst>
              <p:ext uri="{D42A27DB-BD31-4B8C-83A1-F6EECF244321}">
                <p14:modId xmlns:p14="http://schemas.microsoft.com/office/powerpoint/2010/main" val="203780705"/>
              </p:ext>
            </p:extLst>
          </p:nvPr>
        </p:nvGraphicFramePr>
        <p:xfrm>
          <a:off x="465174" y="4853275"/>
          <a:ext cx="6133590" cy="3189810"/>
        </p:xfrm>
        <a:graphic>
          <a:graphicData uri="http://schemas.openxmlformats.org/drawingml/2006/table">
            <a:tbl>
              <a:tblPr firstRow="1" bandRow="1">
                <a:tableStyleId>{2D5ABB26-0587-4C30-8999-92F81FD0307C}</a:tableStyleId>
              </a:tblPr>
              <a:tblGrid>
                <a:gridCol w="6133590">
                  <a:extLst>
                    <a:ext uri="{9D8B030D-6E8A-4147-A177-3AD203B41FA5}">
                      <a16:colId xmlns:a16="http://schemas.microsoft.com/office/drawing/2014/main" val="1959228391"/>
                    </a:ext>
                  </a:extLst>
                </a:gridCol>
              </a:tblGrid>
              <a:tr h="3189810">
                <a:tc>
                  <a:txBody>
                    <a:bodyPr/>
                    <a:lstStyle/>
                    <a:p>
                      <a:pPr algn="just"/>
                      <a:br>
                        <a:rPr lang="en-US" sz="1200" kern="1200" dirty="0">
                          <a:solidFill>
                            <a:srgbClr val="000000"/>
                          </a:solidFill>
                          <a:effectLst/>
                          <a:latin typeface="+mn-lt"/>
                          <a:ea typeface="+mn-ea"/>
                          <a:cs typeface="+mn-cs"/>
                        </a:rPr>
                      </a:br>
                      <a:r>
                        <a:rPr lang="en-GB" sz="1200" b="1" kern="1200" dirty="0">
                          <a:solidFill>
                            <a:schemeClr val="tx1"/>
                          </a:solidFill>
                          <a:effectLst/>
                          <a:latin typeface="Calibri  "/>
                          <a:ea typeface="+mn-ea"/>
                          <a:cs typeface="+mn-cs"/>
                        </a:rPr>
                        <a:t>How to apply </a:t>
                      </a:r>
                    </a:p>
                    <a:p>
                      <a:pPr algn="just"/>
                      <a:r>
                        <a:rPr lang="en-GB" sz="1200" kern="1200" dirty="0">
                          <a:solidFill>
                            <a:schemeClr val="tx1"/>
                          </a:solidFill>
                          <a:effectLst/>
                          <a:latin typeface="Calibri  "/>
                          <a:ea typeface="+mn-ea"/>
                          <a:cs typeface="+mn-cs"/>
                        </a:rPr>
                        <a:t>To apply, please click on the </a:t>
                      </a:r>
                      <a:r>
                        <a:rPr lang="en-GB" sz="1200" b="0" kern="1200" dirty="0">
                          <a:solidFill>
                            <a:schemeClr val="tx1"/>
                          </a:solidFill>
                          <a:effectLst/>
                          <a:latin typeface="Calibri  "/>
                          <a:ea typeface="+mn-ea"/>
                          <a:cs typeface="+mn-cs"/>
                        </a:rPr>
                        <a:t>link </a:t>
                      </a:r>
                      <a:r>
                        <a:rPr lang="en-GB" sz="1200" b="0" kern="1200" dirty="0">
                          <a:solidFill>
                            <a:schemeClr val="tx1"/>
                          </a:solidFill>
                          <a:effectLst/>
                          <a:latin typeface="Calibri  "/>
                          <a:ea typeface="+mn-ea"/>
                          <a:cs typeface="+mn-cs"/>
                          <a:hlinkClick r:id="rId4"/>
                        </a:rPr>
                        <a:t>https://tinyurl.com/3t2y3dwv</a:t>
                      </a:r>
                      <a:r>
                        <a:rPr lang="en-GB" sz="1200" b="0" kern="1200" dirty="0">
                          <a:solidFill>
                            <a:schemeClr val="tx1"/>
                          </a:solidFill>
                          <a:effectLst/>
                          <a:latin typeface="Calibri  "/>
                          <a:ea typeface="+mn-ea"/>
                          <a:cs typeface="+mn-cs"/>
                        </a:rPr>
                        <a:t> to complete </a:t>
                      </a:r>
                      <a:r>
                        <a:rPr lang="en-GB" sz="1200" kern="1200" dirty="0">
                          <a:solidFill>
                            <a:schemeClr val="tx1"/>
                          </a:solidFill>
                          <a:effectLst/>
                          <a:latin typeface="Calibri  "/>
                          <a:ea typeface="+mn-ea"/>
                          <a:cs typeface="+mn-cs"/>
                        </a:rPr>
                        <a:t>the application form and email your CV to </a:t>
                      </a:r>
                      <a:r>
                        <a:rPr lang="en-GB" sz="1200" kern="1200" dirty="0">
                          <a:solidFill>
                            <a:schemeClr val="tx1"/>
                          </a:solidFill>
                          <a:effectLst/>
                          <a:latin typeface="Calibri  "/>
                          <a:ea typeface="+mn-ea"/>
                          <a:cs typeface="+mn-cs"/>
                          <a:hlinkClick r:id="rId5"/>
                        </a:rPr>
                        <a:t>recruitment-ug@peas.org.uk</a:t>
                      </a:r>
                      <a:r>
                        <a:rPr lang="en-GB" sz="1200" kern="1200" dirty="0">
                          <a:solidFill>
                            <a:schemeClr val="tx1"/>
                          </a:solidFill>
                          <a:effectLst/>
                          <a:latin typeface="Calibri  "/>
                          <a:ea typeface="+mn-ea"/>
                          <a:cs typeface="+mn-cs"/>
                        </a:rPr>
                        <a:t> </a:t>
                      </a:r>
                    </a:p>
                    <a:p>
                      <a:pPr lvl="0" algn="just">
                        <a:buNone/>
                      </a:pPr>
                      <a:endParaRPr lang="en-GB" sz="1200" kern="1200" dirty="0">
                        <a:solidFill>
                          <a:schemeClr val="tx1"/>
                        </a:solidFill>
                        <a:effectLst/>
                        <a:latin typeface="Calibri  "/>
                        <a:ea typeface="+mn-ea"/>
                        <a:cs typeface="+mn-cs"/>
                      </a:endParaRPr>
                    </a:p>
                    <a:p>
                      <a:pPr algn="just">
                        <a:lnSpc>
                          <a:spcPct val="107000"/>
                        </a:lnSpc>
                        <a:spcAft>
                          <a:spcPts val="800"/>
                        </a:spcAft>
                      </a:pPr>
                      <a:r>
                        <a:rPr lang="en-GB" sz="1200" dirty="0">
                          <a:effectLst/>
                          <a:latin typeface="Calibri"/>
                          <a:ea typeface="Calibri"/>
                          <a:cs typeface="Times New Roman"/>
                        </a:rPr>
                        <a:t>The closing date for </a:t>
                      </a:r>
                      <a:r>
                        <a:rPr lang="en-GB" sz="1200" b="1" dirty="0">
                          <a:effectLst/>
                          <a:latin typeface="Calibri"/>
                          <a:ea typeface="Calibri"/>
                          <a:cs typeface="Times New Roman"/>
                        </a:rPr>
                        <a:t>ALL</a:t>
                      </a:r>
                      <a:r>
                        <a:rPr lang="en-GB" sz="1200" dirty="0">
                          <a:effectLst/>
                          <a:latin typeface="Calibri"/>
                          <a:ea typeface="Calibri"/>
                          <a:cs typeface="Times New Roman"/>
                        </a:rPr>
                        <a:t> applications is Sunday, 21</a:t>
                      </a:r>
                      <a:r>
                        <a:rPr lang="en-GB" sz="1200" baseline="30000" dirty="0">
                          <a:effectLst/>
                          <a:latin typeface="Calibri"/>
                          <a:ea typeface="Calibri"/>
                          <a:cs typeface="Times New Roman"/>
                        </a:rPr>
                        <a:t>st</a:t>
                      </a:r>
                      <a:r>
                        <a:rPr lang="en-GB" sz="1200" dirty="0">
                          <a:effectLst/>
                          <a:latin typeface="Calibri"/>
                          <a:ea typeface="Calibri"/>
                          <a:cs typeface="Times New Roman"/>
                        </a:rPr>
                        <a:t> June 2026 at 5Pm EAT  </a:t>
                      </a:r>
                      <a:r>
                        <a:rPr lang="en-GB" sz="1200" b="1" dirty="0">
                          <a:effectLst/>
                          <a:latin typeface="Calibri"/>
                          <a:ea typeface="Calibri"/>
                          <a:cs typeface="Times New Roman"/>
                        </a:rPr>
                        <a:t>. </a:t>
                      </a:r>
                      <a:r>
                        <a:rPr lang="en-GB" sz="1200" dirty="0">
                          <a:effectLst/>
                          <a:latin typeface="Calibri"/>
                          <a:ea typeface="Calibri"/>
                          <a:cs typeface="Times New Roman"/>
                        </a:rPr>
                        <a:t> </a:t>
                      </a:r>
                    </a:p>
                    <a:p>
                      <a:pPr algn="just" rtl="0" fontAlgn="base"/>
                      <a:r>
                        <a:rPr lang="en-US" sz="1200" b="0" i="0" kern="1200" dirty="0">
                          <a:solidFill>
                            <a:schemeClr val="tx1"/>
                          </a:solidFill>
                          <a:effectLst/>
                          <a:latin typeface="+mn-lt"/>
                          <a:ea typeface="+mn-ea"/>
                          <a:cs typeface="+mn-cs"/>
                        </a:rPr>
                        <a:t>Should we receive a high number of suitable candidates.  Due to high volumes of applications, if you have not heard from us within 2 weeks of the closing date, please assume you have been unsuccessful on this occasion.</a:t>
                      </a:r>
                    </a:p>
                    <a:p>
                      <a:pPr algn="just" rtl="0" fontAlgn="base"/>
                      <a:endParaRPr lang="en-US" sz="1200" b="0" i="0" kern="1200" dirty="0">
                        <a:solidFill>
                          <a:schemeClr val="tx1"/>
                        </a:solidFill>
                        <a:effectLst/>
                        <a:latin typeface="+mn-lt"/>
                        <a:ea typeface="+mn-ea"/>
                        <a:cs typeface="+mn-cs"/>
                      </a:endParaRPr>
                    </a:p>
                    <a:p>
                      <a:pPr algn="just" rtl="0" fontAlgn="base"/>
                      <a:r>
                        <a:rPr lang="en-US" sz="1200" b="0" i="0" kern="1200" dirty="0">
                          <a:solidFill>
                            <a:schemeClr val="tx1"/>
                          </a:solidFill>
                          <a:effectLst/>
                          <a:latin typeface="+mn-lt"/>
                          <a:ea typeface="+mn-ea"/>
                          <a:cs typeface="+mn-cs"/>
                        </a:rPr>
                        <a:t>We are committed to ensuring our opportunities are accessible to all, so if there is any way that we can support you to be the best you can be in the recruitment process, please do get in touch by e-mail on </a:t>
                      </a:r>
                      <a:r>
                        <a:rPr lang="en-US" sz="1200" b="0" i="0" u="sng" strike="noStrike" kern="1200" dirty="0">
                          <a:solidFill>
                            <a:schemeClr val="tx1"/>
                          </a:solidFill>
                          <a:effectLst/>
                          <a:latin typeface="+mn-lt"/>
                          <a:ea typeface="+mn-ea"/>
                          <a:cs typeface="+mn-cs"/>
                          <a:hlinkClick r:id="rId6"/>
                        </a:rPr>
                        <a:t>info@peas.org.uk</a:t>
                      </a:r>
                      <a:r>
                        <a:rPr lang="en-US" sz="1200" b="0" i="0" u="sng" strike="noStrike" kern="1200" dirty="0">
                          <a:solidFill>
                            <a:schemeClr val="tx1"/>
                          </a:solidFill>
                          <a:effectLst/>
                          <a:latin typeface="+mn-lt"/>
                          <a:ea typeface="+mn-ea"/>
                          <a:cs typeface="+mn-cs"/>
                        </a:rPr>
                        <a:t>.</a:t>
                      </a:r>
                    </a:p>
                    <a:p>
                      <a:pPr algn="just" rtl="0" fontAlgn="base"/>
                      <a:endParaRPr lang="en-US" sz="1200" b="0" i="0" u="sng" strike="noStrike" kern="1200" dirty="0">
                        <a:solidFill>
                          <a:schemeClr val="tx1"/>
                        </a:solidFill>
                        <a:effectLst/>
                        <a:latin typeface="+mn-lt"/>
                        <a:ea typeface="+mn-ea"/>
                        <a:cs typeface="+mn-cs"/>
                      </a:endParaRPr>
                    </a:p>
                    <a:p>
                      <a:pPr algn="just"/>
                      <a:r>
                        <a:rPr lang="en-GB" sz="1200" i="1" kern="1200" dirty="0">
                          <a:solidFill>
                            <a:schemeClr val="tx1"/>
                          </a:solidFill>
                          <a:effectLst/>
                          <a:latin typeface="Calibri  "/>
                          <a:ea typeface="+mn-ea"/>
                          <a:cs typeface="+mn-cs"/>
                        </a:rPr>
                        <a:t>We welcome all applicants and will always treat every application fairly based on merit.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spTree>
    <p:extLst>
      <p:ext uri="{BB962C8B-B14F-4D97-AF65-F5344CB8AC3E}">
        <p14:creationId xmlns:p14="http://schemas.microsoft.com/office/powerpoint/2010/main" val="4210756767"/>
      </p:ext>
    </p:extLst>
  </p:cSld>
  <p:clrMapOvr>
    <a:masterClrMapping/>
  </p:clrMapOvr>
</p:sld>
</file>

<file path=ppt/theme/theme1.xml><?xml version="1.0" encoding="utf-8"?>
<a:theme xmlns:a="http://schemas.openxmlformats.org/drawingml/2006/main" name="Office Theme">
  <a:themeElements>
    <a:clrScheme name="PEAS Colours">
      <a:dk1>
        <a:sysClr val="windowText" lastClr="000000"/>
      </a:dk1>
      <a:lt1>
        <a:sysClr val="window" lastClr="FFFFFF"/>
      </a:lt1>
      <a:dk2>
        <a:srgbClr val="44546A"/>
      </a:dk2>
      <a:lt2>
        <a:srgbClr val="F2F2F2"/>
      </a:lt2>
      <a:accent1>
        <a:srgbClr val="5B9BD5"/>
      </a:accent1>
      <a:accent2>
        <a:srgbClr val="ED7D31"/>
      </a:accent2>
      <a:accent3>
        <a:srgbClr val="A5A5A5"/>
      </a:accent3>
      <a:accent4>
        <a:srgbClr val="92C954"/>
      </a:accent4>
      <a:accent5>
        <a:srgbClr val="FF8133"/>
      </a:accent5>
      <a:accent6>
        <a:srgbClr val="238537"/>
      </a:accent6>
      <a:hlink>
        <a:srgbClr val="0D557F"/>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ea01ea-5faa-4244-8d17-56a08c46884c">
      <UserInfo>
        <DisplayName>Chesci Horn</DisplayName>
        <AccountId>20</AccountId>
        <AccountType/>
      </UserInfo>
      <UserInfo>
        <DisplayName>Chiara Baiocco</DisplayName>
        <AccountId>33</AccountId>
        <AccountType/>
      </UserInfo>
      <UserInfo>
        <DisplayName>Emily Goulborn</DisplayName>
        <AccountId>41</AccountId>
        <AccountType/>
      </UserInfo>
    </SharedWithUsers>
    <lcf76f155ced4ddcb4097134ff3c332f xmlns="b401cd6e-c8c2-482d-9cd2-3d5cb5d7c151">
      <Terms xmlns="http://schemas.microsoft.com/office/infopath/2007/PartnerControls"/>
    </lcf76f155ced4ddcb4097134ff3c332f>
    <TaxCatchAll xmlns="9fea01ea-5faa-4244-8d17-56a08c4688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DFF0A5AF113540AE56211C2C4BAA72" ma:contentTypeVersion="18" ma:contentTypeDescription="Create a new document." ma:contentTypeScope="" ma:versionID="45b0edb6b3096fe5e5c7e5143e4e2bc8">
  <xsd:schema xmlns:xsd="http://www.w3.org/2001/XMLSchema" xmlns:xs="http://www.w3.org/2001/XMLSchema" xmlns:p="http://schemas.microsoft.com/office/2006/metadata/properties" xmlns:ns2="b401cd6e-c8c2-482d-9cd2-3d5cb5d7c151" xmlns:ns3="9fea01ea-5faa-4244-8d17-56a08c46884c" targetNamespace="http://schemas.microsoft.com/office/2006/metadata/properties" ma:root="true" ma:fieldsID="c0bdc89cc07395149b94658a2b50fb4b" ns2:_="" ns3:_="">
    <xsd:import namespace="b401cd6e-c8c2-482d-9cd2-3d5cb5d7c151"/>
    <xsd:import namespace="9fea01ea-5faa-4244-8d17-56a08c4688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1cd6e-c8c2-482d-9cd2-3d5cb5d7c1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18eba9-f2ba-4e18-827e-8274a5109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ea01ea-5faa-4244-8d17-56a08c4688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7c83f6e-fc9b-411d-8518-ecff345b1dd0}" ma:internalName="TaxCatchAll" ma:showField="CatchAllData" ma:web="9fea01ea-5faa-4244-8d17-56a08c4688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5C7B1-86FE-4DF4-B543-E95FE30C0821}">
  <ds:schemaRefs>
    <ds:schemaRef ds:uri="654f3204-3689-43e3-be2c-0af8b5364052"/>
    <ds:schemaRef ds:uri="cd68d99b-3605-487f-9588-c622d13e96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fea01ea-5faa-4244-8d17-56a08c46884c"/>
    <ds:schemaRef ds:uri="b401cd6e-c8c2-482d-9cd2-3d5cb5d7c151"/>
  </ds:schemaRefs>
</ds:datastoreItem>
</file>

<file path=customXml/itemProps2.xml><?xml version="1.0" encoding="utf-8"?>
<ds:datastoreItem xmlns:ds="http://schemas.openxmlformats.org/officeDocument/2006/customXml" ds:itemID="{6E5AB26A-D21C-47F9-A21E-2932DDB0A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1cd6e-c8c2-482d-9cd2-3d5cb5d7c151"/>
    <ds:schemaRef ds:uri="9fea01ea-5faa-4244-8d17-56a08c4688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71F12-8B9B-4326-8BA9-AF7F31B86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1648</Words>
  <Application>Microsoft Office PowerPoint</Application>
  <PresentationFormat>A4 Paper (210x297 mm)</PresentationFormat>
  <Paragraphs>113</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vt:lpstr>
      <vt:lpstr>Calibri Light</vt:lpstr>
      <vt:lpstr>Futura BdCn BT</vt:lpstr>
      <vt:lpstr>Futura Bk BT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Emmi Matsunaga</dc:creator>
  <cp:lastModifiedBy>Martha Nakiranda</cp:lastModifiedBy>
  <cp:revision>67</cp:revision>
  <dcterms:created xsi:type="dcterms:W3CDTF">2019-05-03T11:42:23Z</dcterms:created>
  <dcterms:modified xsi:type="dcterms:W3CDTF">2026-06-08T07:09:09Z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27600</vt:r8>
  </property>
  <property fmtid="{D5CDD505-2E9C-101B-9397-08002B2CF9AE}" pid="3" name="ComplianceAssetId">
    <vt:lpwstr/>
  </property>
  <property fmtid="{D5CDD505-2E9C-101B-9397-08002B2CF9AE}" pid="4" name="TaxKeyword">
    <vt:lpwstr/>
  </property>
  <property fmtid="{D5CDD505-2E9C-101B-9397-08002B2CF9AE}" pid="5" name="ContentTypeId">
    <vt:lpwstr>0x010100E2DFF0A5AF113540AE56211C2C4BAA72</vt:lpwstr>
  </property>
  <property fmtid="{D5CDD505-2E9C-101B-9397-08002B2CF9AE}" pid="6" name="MediaServiceImageTags">
    <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