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11"/>
  </p:notesMasterIdLst>
  <p:sldIdLst>
    <p:sldId id="556" r:id="rId5"/>
    <p:sldId id="557" r:id="rId6"/>
    <p:sldId id="555" r:id="rId7"/>
    <p:sldId id="546" r:id="rId8"/>
    <p:sldId id="547" r:id="rId9"/>
    <p:sldId id="550" r:id="rId10"/>
  </p:sldIdLst>
  <p:sldSz cx="6858000" cy="9906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10DC7DD-6489-414D-8C72-720A3330C7C0}">
          <p14:sldIdLst>
            <p14:sldId id="556"/>
            <p14:sldId id="557"/>
            <p14:sldId id="555"/>
            <p14:sldId id="546"/>
            <p14:sldId id="547"/>
            <p14:sldId id="55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871B600-4EA5-54A4-A67A-ED7CB46465D3}" name="Emily Goulborn" initials="EG" userId="S::emily.goulborn@peas.org.uk::67274f01-38ee-4b98-91fc-22b53bae6a0b" providerId="AD"/>
  <p188:author id="{B0FA3611-61F8-C8EF-B3BD-852CC19071D0}" name="Dirk Phiri" initials="DP" userId="S::dirk.phiri@peas.org.uk::d6829764-0748-4983-aea4-1b4e8d42c1bd" providerId="AD"/>
  <p188:author id="{1B1DA134-3565-CB55-A7EF-D46F9C90E370}" name="Emmi Matsunaga" initials="EM" userId="Emmi Matsunaga" providerId="None"/>
  <p188:author id="{A8A9F53D-7A85-EC8D-CF7F-3AF8ED158C75}" name="Laura Jones" initials="LJ" userId="S::laura.jones@peas.org.uk::dcf5d565-fb10-475f-977a-da13bc48d117" providerId="AD"/>
  <p188:author id="{F2E3354B-27A8-D924-1638-31FAEE968BC8}" name="Emmi Matsunaga" initials="EM" userId="S::emmi.matsunaga@peas.org.uk::67436d86-db2a-4c60-b745-be13785ce14e" providerId="AD"/>
  <p188:author id="{160E7657-F8B5-B3B9-A6B1-B99BE7889A32}" name="Charlie Paviour" initials="CP" userId="S::charlie.paviour@peas.org.uk::62c03623-8bc7-4fe1-a619-f867ff6e3965" providerId="AD"/>
  <p188:author id="{63D5EC6D-07B4-B1F0-1235-54B34E2693C6}" name="Daisy Badham" initials="" userId="S::daisy.badham@peas.org.uk::59a0af31-d98c-4679-8902-7cf0bccbf6c9" providerId="AD"/>
  <p188:author id="{07883A82-9F20-A3E5-E72B-9B22DE7F3987}" name="Chesci Horn" initials="CH" userId="S::francesca.horn@peas.org.uk::2c5eeb1e-cee4-426e-b4de-cdc8ae9562d4" providerId="AD"/>
  <p188:author id="{B4F5A78A-8947-CEBC-BD4E-0912797959B7}" name="Jenny Groot" initials="JG" userId="S::jenny.groot@peas.org.uk::4465bba1-c0ec-4b54-9aa8-3973b222980a" providerId="AD"/>
  <p188:author id="{F11DE49D-EE72-61A7-E37F-5E78E713176C}" name="Jenny Groot" initials="JG" userId="Jenny Groot" providerId="None"/>
  <p188:author id="{47BA0FA1-42EC-CB23-9E4F-DC88340769DA}" name="Richard Aung" initials="RA" userId="Richard Aung" providerId="None"/>
  <p188:author id="{B5283AAC-A296-5506-A505-A8DE221B2F4E}" name="Lara Tembey" initials="LT" userId="S::Lara.Tembey@peas.org.uk::a58d090e-bf03-4cf5-9daf-7cc36e9374c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Laura Jones" initials="LJ" lastIdx="21" clrIdx="6">
    <p:extLst>
      <p:ext uri="{19B8F6BF-5375-455C-9EA6-DF929625EA0E}">
        <p15:presenceInfo xmlns:p15="http://schemas.microsoft.com/office/powerpoint/2012/main" userId="S::laura.jones@peas.org.uk::dcf5d565-fb10-475f-977a-da13bc48d117" providerId="AD"/>
      </p:ext>
    </p:extLst>
  </p:cmAuthor>
  <p:cmAuthor id="1" name="Laura Brown" initials="LB" lastIdx="6" clrIdx="0">
    <p:extLst>
      <p:ext uri="{19B8F6BF-5375-455C-9EA6-DF929625EA0E}">
        <p15:presenceInfo xmlns:p15="http://schemas.microsoft.com/office/powerpoint/2012/main" userId="Laura Brown" providerId="None"/>
      </p:ext>
    </p:extLst>
  </p:cmAuthor>
  <p:cmAuthor id="8" name="Jenny Groot" initials="JG" lastIdx="30" clrIdx="7">
    <p:extLst>
      <p:ext uri="{19B8F6BF-5375-455C-9EA6-DF929625EA0E}">
        <p15:presenceInfo xmlns:p15="http://schemas.microsoft.com/office/powerpoint/2012/main" userId="Jenny Groot" providerId="None"/>
      </p:ext>
    </p:extLst>
  </p:cmAuthor>
  <p:cmAuthor id="2" name="Chesci Horn" initials="CH" lastIdx="15" clrIdx="1">
    <p:extLst>
      <p:ext uri="{19B8F6BF-5375-455C-9EA6-DF929625EA0E}">
        <p15:presenceInfo xmlns:p15="http://schemas.microsoft.com/office/powerpoint/2012/main" userId="Chesci Horn" providerId="None"/>
      </p:ext>
    </p:extLst>
  </p:cmAuthor>
  <p:cmAuthor id="9" name="Libby Hills" initials="LH [2]" lastIdx="2" clrIdx="8">
    <p:extLst>
      <p:ext uri="{19B8F6BF-5375-455C-9EA6-DF929625EA0E}">
        <p15:presenceInfo xmlns:p15="http://schemas.microsoft.com/office/powerpoint/2012/main" userId="S::libby.hills@peas.org.uk::0ebb3c7b-c313-4b5c-a15c-e0bdbd4082ec" providerId="AD"/>
      </p:ext>
    </p:extLst>
  </p:cmAuthor>
  <p:cmAuthor id="3" name="Chesci Horn" initials="CH [2]" lastIdx="1" clrIdx="2">
    <p:extLst>
      <p:ext uri="{19B8F6BF-5375-455C-9EA6-DF929625EA0E}">
        <p15:presenceInfo xmlns:p15="http://schemas.microsoft.com/office/powerpoint/2012/main" userId="S::francesca.horn@peas.org.uk::2c5eeb1e-cee4-426e-b4de-cdc8ae9562d4" providerId="AD"/>
      </p:ext>
    </p:extLst>
  </p:cmAuthor>
  <p:cmAuthor id="10" name="Alice Pyke" initials="AP" lastIdx="15" clrIdx="9">
    <p:extLst>
      <p:ext uri="{19B8F6BF-5375-455C-9EA6-DF929625EA0E}">
        <p15:presenceInfo xmlns:p15="http://schemas.microsoft.com/office/powerpoint/2012/main" userId="S::alice.pyke@peas.org.uk::b4cc04c5-1eb8-452d-a452-dac9f211748c" providerId="AD"/>
      </p:ext>
    </p:extLst>
  </p:cmAuthor>
  <p:cmAuthor id="4" name="Emily Goulborn" initials="EG" lastIdx="5" clrIdx="3">
    <p:extLst>
      <p:ext uri="{19B8F6BF-5375-455C-9EA6-DF929625EA0E}">
        <p15:presenceInfo xmlns:p15="http://schemas.microsoft.com/office/powerpoint/2012/main" userId="Emily Goulborn" providerId="None"/>
      </p:ext>
    </p:extLst>
  </p:cmAuthor>
  <p:cmAuthor id="5" name="Laura Brown" initials="LB [2]" lastIdx="12" clrIdx="4">
    <p:extLst>
      <p:ext uri="{19B8F6BF-5375-455C-9EA6-DF929625EA0E}">
        <p15:presenceInfo xmlns:p15="http://schemas.microsoft.com/office/powerpoint/2012/main" userId="S::laura.brown@peas.org.uk::e788419d-d55d-4b4e-96e4-6b795187a7b6" providerId="AD"/>
      </p:ext>
    </p:extLst>
  </p:cmAuthor>
  <p:cmAuthor id="6" name="Libby Hills" initials="LH" lastIdx="6" clrIdx="5">
    <p:extLst>
      <p:ext uri="{19B8F6BF-5375-455C-9EA6-DF929625EA0E}">
        <p15:presenceInfo xmlns:p15="http://schemas.microsoft.com/office/powerpoint/2012/main" userId="Libby Hill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A032"/>
    <a:srgbClr val="FFFFFF"/>
    <a:srgbClr val="0C3305"/>
    <a:srgbClr val="145709"/>
    <a:srgbClr val="FF8133"/>
    <a:srgbClr val="EC8846"/>
    <a:srgbClr val="487410"/>
    <a:srgbClr val="84925E"/>
    <a:srgbClr val="78A00F"/>
    <a:srgbClr val="0823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335" autoAdjust="0"/>
  </p:normalViewPr>
  <p:slideViewPr>
    <p:cSldViewPr snapToGrid="0">
      <p:cViewPr varScale="1">
        <p:scale>
          <a:sx n="77" d="100"/>
          <a:sy n="77" d="100"/>
        </p:scale>
        <p:origin x="315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ather Burgess" userId="bcdfdd1c-f120-4594-a79b-df6779937ac0" providerId="ADAL" clId="{189F6B4C-C9C7-4A74-BEB3-BE6BD07759BB}"/>
    <pc:docChg chg="modSld">
      <pc:chgData name="Heather Burgess" userId="bcdfdd1c-f120-4594-a79b-df6779937ac0" providerId="ADAL" clId="{189F6B4C-C9C7-4A74-BEB3-BE6BD07759BB}" dt="2025-08-05T09:55:14.636" v="19" actId="20577"/>
      <pc:docMkLst>
        <pc:docMk/>
      </pc:docMkLst>
      <pc:sldChg chg="modSp mod">
        <pc:chgData name="Heather Burgess" userId="bcdfdd1c-f120-4594-a79b-df6779937ac0" providerId="ADAL" clId="{189F6B4C-C9C7-4A74-BEB3-BE6BD07759BB}" dt="2025-08-05T09:55:14.636" v="19" actId="20577"/>
        <pc:sldMkLst>
          <pc:docMk/>
          <pc:sldMk cId="2157439404" sldId="546"/>
        </pc:sldMkLst>
        <pc:graphicFrameChg chg="modGraphic">
          <ac:chgData name="Heather Burgess" userId="bcdfdd1c-f120-4594-a79b-df6779937ac0" providerId="ADAL" clId="{189F6B4C-C9C7-4A74-BEB3-BE6BD07759BB}" dt="2025-08-05T09:55:14.636" v="19" actId="20577"/>
          <ac:graphicFrameMkLst>
            <pc:docMk/>
            <pc:sldMk cId="2157439404" sldId="546"/>
            <ac:graphicFrameMk id="11" creationId="{F7991165-C60C-498C-8305-37896DB648B3}"/>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807A9-CDF4-4597-86C3-4487CE3A89DB}" type="datetimeFigureOut">
              <a:rPr lang="en-GB" smtClean="0"/>
              <a:t>05/08/2025</a:t>
            </a:fld>
            <a:endParaRPr lang="en-GB"/>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3E4236-4335-4F17-81B2-AF678134FFBC}" type="slidenum">
              <a:rPr lang="en-GB" smtClean="0"/>
              <a:t>‹#›</a:t>
            </a:fld>
            <a:endParaRPr lang="en-GB"/>
          </a:p>
        </p:txBody>
      </p:sp>
    </p:spTree>
    <p:extLst>
      <p:ext uri="{BB962C8B-B14F-4D97-AF65-F5344CB8AC3E}">
        <p14:creationId xmlns:p14="http://schemas.microsoft.com/office/powerpoint/2010/main" val="1979548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0989A-CA9C-AF3C-1B07-F013B02C3E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CD53E5-8B0A-768B-6D92-493F90BC7E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25AA7B-B344-2837-977B-074B56759C3C}"/>
              </a:ext>
            </a:extLst>
          </p:cNvPr>
          <p:cNvSpPr>
            <a:spLocks noGrp="1"/>
          </p:cNvSpPr>
          <p:nvPr>
            <p:ph type="body" idx="1"/>
          </p:nvPr>
        </p:nvSpPr>
        <p:spPr/>
        <p:txBody>
          <a:bodyPr/>
          <a:lstStyle/>
          <a:p>
            <a:pPr>
              <a:buNone/>
            </a:pPr>
            <a:endParaRPr lang="en-GB" dirty="0"/>
          </a:p>
        </p:txBody>
      </p:sp>
      <p:sp>
        <p:nvSpPr>
          <p:cNvPr id="4" name="Slide Number Placeholder 3">
            <a:extLst>
              <a:ext uri="{FF2B5EF4-FFF2-40B4-BE49-F238E27FC236}">
                <a16:creationId xmlns:a16="http://schemas.microsoft.com/office/drawing/2014/main" id="{D2F67824-1AEB-5035-E49C-64258DB43194}"/>
              </a:ext>
            </a:extLst>
          </p:cNvPr>
          <p:cNvSpPr>
            <a:spLocks noGrp="1"/>
          </p:cNvSpPr>
          <p:nvPr>
            <p:ph type="sldNum" sz="quarter" idx="5"/>
          </p:nvPr>
        </p:nvSpPr>
        <p:spPr/>
        <p:txBody>
          <a:bodyPr/>
          <a:lstStyle/>
          <a:p>
            <a:fld id="{8C3E4236-4335-4F17-81B2-AF678134FFBC}" type="slidenum">
              <a:rPr lang="en-GB" smtClean="0"/>
              <a:t>2</a:t>
            </a:fld>
            <a:endParaRPr lang="en-GB"/>
          </a:p>
        </p:txBody>
      </p:sp>
    </p:spTree>
    <p:extLst>
      <p:ext uri="{BB962C8B-B14F-4D97-AF65-F5344CB8AC3E}">
        <p14:creationId xmlns:p14="http://schemas.microsoft.com/office/powerpoint/2010/main" val="2076839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400"/>
              </a:spcBef>
              <a:spcAft>
                <a:spcPts val="600"/>
              </a:spcAft>
              <a:buNone/>
            </a:pPr>
            <a:endParaRPr lang="en-GB" dirty="0"/>
          </a:p>
        </p:txBody>
      </p:sp>
      <p:sp>
        <p:nvSpPr>
          <p:cNvPr id="4" name="Slide Number Placeholder 3"/>
          <p:cNvSpPr>
            <a:spLocks noGrp="1"/>
          </p:cNvSpPr>
          <p:nvPr>
            <p:ph type="sldNum" sz="quarter" idx="5"/>
          </p:nvPr>
        </p:nvSpPr>
        <p:spPr/>
        <p:txBody>
          <a:bodyPr/>
          <a:lstStyle/>
          <a:p>
            <a:fld id="{8C3E4236-4335-4F17-81B2-AF678134FFBC}" type="slidenum">
              <a:rPr lang="en-GB" smtClean="0"/>
              <a:t>3</a:t>
            </a:fld>
            <a:endParaRPr lang="en-GB"/>
          </a:p>
        </p:txBody>
      </p:sp>
    </p:spTree>
    <p:extLst>
      <p:ext uri="{BB962C8B-B14F-4D97-AF65-F5344CB8AC3E}">
        <p14:creationId xmlns:p14="http://schemas.microsoft.com/office/powerpoint/2010/main" val="3389779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3E4236-4335-4F17-81B2-AF678134FFBC}" type="slidenum">
              <a:rPr lang="en-GB" smtClean="0"/>
              <a:t>4</a:t>
            </a:fld>
            <a:endParaRPr lang="en-GB"/>
          </a:p>
        </p:txBody>
      </p:sp>
    </p:spTree>
    <p:extLst>
      <p:ext uri="{BB962C8B-B14F-4D97-AF65-F5344CB8AC3E}">
        <p14:creationId xmlns:p14="http://schemas.microsoft.com/office/powerpoint/2010/main" val="1255786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3E4236-4335-4F17-81B2-AF678134FFBC}" type="slidenum">
              <a:rPr lang="en-GB" smtClean="0"/>
              <a:t>5</a:t>
            </a:fld>
            <a:endParaRPr lang="en-GB"/>
          </a:p>
        </p:txBody>
      </p:sp>
    </p:spTree>
    <p:extLst>
      <p:ext uri="{BB962C8B-B14F-4D97-AF65-F5344CB8AC3E}">
        <p14:creationId xmlns:p14="http://schemas.microsoft.com/office/powerpoint/2010/main" val="1585723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C3E4236-4335-4F17-81B2-AF678134FFBC}" type="slidenum">
              <a:rPr lang="en-GB" smtClean="0"/>
              <a:t>6</a:t>
            </a:fld>
            <a:endParaRPr lang="en-GB"/>
          </a:p>
        </p:txBody>
      </p:sp>
    </p:spTree>
    <p:extLst>
      <p:ext uri="{BB962C8B-B14F-4D97-AF65-F5344CB8AC3E}">
        <p14:creationId xmlns:p14="http://schemas.microsoft.com/office/powerpoint/2010/main" val="3940970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8A0C02C4-9F34-44E6-9A0C-EAF43237363B}" type="datetime1">
              <a:rPr lang="en-GB" smtClean="0"/>
              <a:t>05/08/2025</a:t>
            </a:fld>
            <a:endParaRPr lang="en-GB"/>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B089C809-6EB5-4004-BA1E-5D450F5B9845}" type="slidenum">
              <a:rPr lang="en-GB" smtClean="0"/>
              <a:t>‹#›</a:t>
            </a:fld>
            <a:endParaRPr lang="en-GB"/>
          </a:p>
        </p:txBody>
      </p:sp>
    </p:spTree>
    <p:extLst>
      <p:ext uri="{BB962C8B-B14F-4D97-AF65-F5344CB8AC3E}">
        <p14:creationId xmlns:p14="http://schemas.microsoft.com/office/powerpoint/2010/main" val="1865989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623FB31B-B4D1-4AC3-8D18-8DC483A90659}" type="datetime1">
              <a:rPr lang="en-GB" smtClean="0"/>
              <a:t>05/08/2025</a:t>
            </a:fld>
            <a:endParaRPr lang="en-GB"/>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B089C809-6EB5-4004-BA1E-5D450F5B9845}" type="slidenum">
              <a:rPr lang="en-GB" smtClean="0"/>
              <a:t>‹#›</a:t>
            </a:fld>
            <a:endParaRPr lang="en-GB"/>
          </a:p>
        </p:txBody>
      </p:sp>
    </p:spTree>
    <p:extLst>
      <p:ext uri="{BB962C8B-B14F-4D97-AF65-F5344CB8AC3E}">
        <p14:creationId xmlns:p14="http://schemas.microsoft.com/office/powerpoint/2010/main" val="587503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F6A2719D-467D-4E0C-925E-6CB0BD039D5F}" type="datetime1">
              <a:rPr lang="en-GB" smtClean="0"/>
              <a:t>05/08/2025</a:t>
            </a:fld>
            <a:endParaRPr lang="en-GB"/>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B089C809-6EB5-4004-BA1E-5D450F5B9845}" type="slidenum">
              <a:rPr lang="en-GB" smtClean="0"/>
              <a:t>‹#›</a:t>
            </a:fld>
            <a:endParaRPr lang="en-GB"/>
          </a:p>
        </p:txBody>
      </p:sp>
    </p:spTree>
    <p:extLst>
      <p:ext uri="{BB962C8B-B14F-4D97-AF65-F5344CB8AC3E}">
        <p14:creationId xmlns:p14="http://schemas.microsoft.com/office/powerpoint/2010/main" val="28390431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089C809-6EB5-4004-BA1E-5D450F5B9845}" type="slidenum">
              <a:rPr lang="en-GB" smtClean="0"/>
              <a:t>‹#›</a:t>
            </a:fld>
            <a:endParaRPr lang="en-GB"/>
          </a:p>
        </p:txBody>
      </p:sp>
      <p:sp>
        <p:nvSpPr>
          <p:cNvPr id="7" name="Rectangle 6">
            <a:extLst>
              <a:ext uri="{FF2B5EF4-FFF2-40B4-BE49-F238E27FC236}">
                <a16:creationId xmlns:a16="http://schemas.microsoft.com/office/drawing/2014/main" id="{4103C886-D0B9-459D-B04B-282A6E925C3E}"/>
              </a:ext>
            </a:extLst>
          </p:cNvPr>
          <p:cNvSpPr/>
          <p:nvPr userDrawn="1"/>
        </p:nvSpPr>
        <p:spPr>
          <a:xfrm>
            <a:off x="0" y="914401"/>
            <a:ext cx="276440" cy="8991600"/>
          </a:xfrm>
          <a:prstGeom prst="rect">
            <a:avLst/>
          </a:prstGeom>
          <a:solidFill>
            <a:schemeClr val="accent3">
              <a:lumMod val="20000"/>
              <a:lumOff val="80000"/>
            </a:schemeClr>
          </a:solidFill>
          <a:ln>
            <a:noFill/>
          </a:ln>
          <a:effectLst>
            <a:outerShdw blurRad="50800" dist="38100" dir="2700000" algn="tl" rotWithShape="0">
              <a:schemeClr val="bg2">
                <a:lumMod val="9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Slide Number Placeholder 5">
            <a:extLst>
              <a:ext uri="{FF2B5EF4-FFF2-40B4-BE49-F238E27FC236}">
                <a16:creationId xmlns:a16="http://schemas.microsoft.com/office/drawing/2014/main" id="{CBDBC2D7-E051-40B5-9588-5685504616C5}"/>
              </a:ext>
            </a:extLst>
          </p:cNvPr>
          <p:cNvSpPr txBox="1">
            <a:spLocks/>
          </p:cNvSpPr>
          <p:nvPr userDrawn="1"/>
        </p:nvSpPr>
        <p:spPr>
          <a:xfrm>
            <a:off x="297657" y="9248418"/>
            <a:ext cx="1543050" cy="52740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89C809-6EB5-4004-BA1E-5D450F5B9845}" type="slidenum">
              <a:rPr lang="en-GB" smtClean="0"/>
              <a:pPr/>
              <a:t>‹#›</a:t>
            </a:fld>
            <a:endParaRPr lang="en-GB"/>
          </a:p>
        </p:txBody>
      </p:sp>
      <p:cxnSp>
        <p:nvCxnSpPr>
          <p:cNvPr id="11" name="Straight Connector 10">
            <a:extLst>
              <a:ext uri="{FF2B5EF4-FFF2-40B4-BE49-F238E27FC236}">
                <a16:creationId xmlns:a16="http://schemas.microsoft.com/office/drawing/2014/main" id="{BC72AEAC-0FFB-498B-A51F-D6E96BC0316D}"/>
              </a:ext>
            </a:extLst>
          </p:cNvPr>
          <p:cNvCxnSpPr>
            <a:cxnSpLocks/>
          </p:cNvCxnSpPr>
          <p:nvPr userDrawn="1"/>
        </p:nvCxnSpPr>
        <p:spPr>
          <a:xfrm>
            <a:off x="0" y="9737717"/>
            <a:ext cx="5314950" cy="0"/>
          </a:xfrm>
          <a:prstGeom prst="line">
            <a:avLst/>
          </a:prstGeom>
          <a:ln w="12700">
            <a:solidFill>
              <a:srgbClr val="84925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9E57A64-22F3-4B27-82EA-5D09D05FFBB2}"/>
              </a:ext>
            </a:extLst>
          </p:cNvPr>
          <p:cNvCxnSpPr>
            <a:cxnSpLocks/>
          </p:cNvCxnSpPr>
          <p:nvPr userDrawn="1"/>
        </p:nvCxnSpPr>
        <p:spPr>
          <a:xfrm>
            <a:off x="6257925" y="9737717"/>
            <a:ext cx="600075" cy="0"/>
          </a:xfrm>
          <a:prstGeom prst="line">
            <a:avLst/>
          </a:prstGeom>
          <a:ln w="12700">
            <a:solidFill>
              <a:srgbClr val="84925E"/>
            </a:solidFill>
          </a:ln>
        </p:spPr>
        <p:style>
          <a:lnRef idx="1">
            <a:schemeClr val="accent1"/>
          </a:lnRef>
          <a:fillRef idx="0">
            <a:schemeClr val="accent1"/>
          </a:fillRef>
          <a:effectRef idx="0">
            <a:schemeClr val="accent1"/>
          </a:effectRef>
          <a:fontRef idx="minor">
            <a:schemeClr val="tx1"/>
          </a:fontRef>
        </p:style>
      </p:cxnSp>
      <p:pic>
        <p:nvPicPr>
          <p:cNvPr id="13" name="Picture 12" descr="Logo, company name&#10;&#10;Description automatically generated">
            <a:extLst>
              <a:ext uri="{FF2B5EF4-FFF2-40B4-BE49-F238E27FC236}">
                <a16:creationId xmlns:a16="http://schemas.microsoft.com/office/drawing/2014/main" id="{47AE8940-6041-4431-BEC0-D08E39F55F7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30819" b="41235"/>
          <a:stretch/>
        </p:blipFill>
        <p:spPr>
          <a:xfrm>
            <a:off x="5224464" y="9456704"/>
            <a:ext cx="1142999" cy="319117"/>
          </a:xfrm>
          <a:prstGeom prst="rect">
            <a:avLst/>
          </a:prstGeom>
        </p:spPr>
      </p:pic>
      <p:cxnSp>
        <p:nvCxnSpPr>
          <p:cNvPr id="14" name="Straight Connector 13">
            <a:extLst>
              <a:ext uri="{FF2B5EF4-FFF2-40B4-BE49-F238E27FC236}">
                <a16:creationId xmlns:a16="http://schemas.microsoft.com/office/drawing/2014/main" id="{4E66E02F-5F7A-4DC6-9F43-B0D7AC4AD820}"/>
              </a:ext>
            </a:extLst>
          </p:cNvPr>
          <p:cNvCxnSpPr>
            <a:cxnSpLocks/>
          </p:cNvCxnSpPr>
          <p:nvPr userDrawn="1"/>
        </p:nvCxnSpPr>
        <p:spPr>
          <a:xfrm flipH="1">
            <a:off x="0" y="9692640"/>
            <a:ext cx="780918" cy="0"/>
          </a:xfrm>
          <a:prstGeom prst="line">
            <a:avLst/>
          </a:prstGeom>
          <a:ln w="12700">
            <a:solidFill>
              <a:srgbClr val="95A36B"/>
            </a:solidFill>
          </a:ln>
          <a:effectLst>
            <a:softEdge rad="0"/>
          </a:effectLst>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4E13AE1-03DD-4109-AE33-B141D2D4179A}"/>
              </a:ext>
            </a:extLst>
          </p:cNvPr>
          <p:cNvCxnSpPr>
            <a:cxnSpLocks/>
          </p:cNvCxnSpPr>
          <p:nvPr userDrawn="1"/>
        </p:nvCxnSpPr>
        <p:spPr>
          <a:xfrm flipH="1">
            <a:off x="0" y="9644380"/>
            <a:ext cx="552450" cy="0"/>
          </a:xfrm>
          <a:prstGeom prst="line">
            <a:avLst/>
          </a:prstGeom>
          <a:ln w="12700">
            <a:solidFill>
              <a:srgbClr val="95A36B"/>
            </a:solidFill>
          </a:ln>
          <a:effectLst>
            <a:softEdge rad="0"/>
          </a:effectLst>
        </p:spPr>
        <p:style>
          <a:lnRef idx="1">
            <a:schemeClr val="accent1"/>
          </a:lnRef>
          <a:fillRef idx="0">
            <a:schemeClr val="accent1"/>
          </a:fillRef>
          <a:effectRef idx="0">
            <a:schemeClr val="accent1"/>
          </a:effectRef>
          <a:fontRef idx="minor">
            <a:schemeClr val="tx1"/>
          </a:fontRef>
        </p:style>
      </p:cxnSp>
      <p:graphicFrame>
        <p:nvGraphicFramePr>
          <p:cNvPr id="16" name="Table 4">
            <a:extLst>
              <a:ext uri="{FF2B5EF4-FFF2-40B4-BE49-F238E27FC236}">
                <a16:creationId xmlns:a16="http://schemas.microsoft.com/office/drawing/2014/main" id="{57C302AF-71D6-422A-9AE9-00B138EE6E2C}"/>
              </a:ext>
            </a:extLst>
          </p:cNvPr>
          <p:cNvGraphicFramePr>
            <a:graphicFrameLocks noGrp="1"/>
          </p:cNvGraphicFramePr>
          <p:nvPr userDrawn="1">
            <p:extLst>
              <p:ext uri="{D42A27DB-BD31-4B8C-83A1-F6EECF244321}">
                <p14:modId xmlns:p14="http://schemas.microsoft.com/office/powerpoint/2010/main" val="3481630632"/>
              </p:ext>
            </p:extLst>
          </p:nvPr>
        </p:nvGraphicFramePr>
        <p:xfrm>
          <a:off x="4966547" y="0"/>
          <a:ext cx="1891453" cy="1080000"/>
        </p:xfrm>
        <a:graphic>
          <a:graphicData uri="http://schemas.openxmlformats.org/drawingml/2006/table">
            <a:tbl>
              <a:tblPr firstRow="1" bandRow="1">
                <a:effectLst/>
                <a:tableStyleId>{2D5ABB26-0587-4C30-8999-92F81FD0307C}</a:tableStyleId>
              </a:tblPr>
              <a:tblGrid>
                <a:gridCol w="1891453">
                  <a:extLst>
                    <a:ext uri="{9D8B030D-6E8A-4147-A177-3AD203B41FA5}">
                      <a16:colId xmlns:a16="http://schemas.microsoft.com/office/drawing/2014/main" val="1959228391"/>
                    </a:ext>
                  </a:extLst>
                </a:gridCol>
              </a:tblGrid>
              <a:tr h="1080000">
                <a:tc>
                  <a:txBody>
                    <a:bodyPr/>
                    <a:lstStyle/>
                    <a:p>
                      <a:pPr marL="361950" indent="0" algn="l"/>
                      <a:endParaRPr lang="en-GB" sz="2000" b="1">
                        <a:solidFill>
                          <a:schemeClr val="bg1"/>
                        </a:solidFill>
                        <a:latin typeface="Futura BdCn BT" panose="020B0706020204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C3305"/>
                    </a:solidFill>
                  </a:tcPr>
                </a:tc>
                <a:extLst>
                  <a:ext uri="{0D108BD9-81ED-4DB2-BD59-A6C34878D82A}">
                    <a16:rowId xmlns:a16="http://schemas.microsoft.com/office/drawing/2014/main" val="3921588465"/>
                  </a:ext>
                </a:extLst>
              </a:tr>
            </a:tbl>
          </a:graphicData>
        </a:graphic>
      </p:graphicFrame>
      <p:cxnSp>
        <p:nvCxnSpPr>
          <p:cNvPr id="17" name="Straight Connector 16">
            <a:extLst>
              <a:ext uri="{FF2B5EF4-FFF2-40B4-BE49-F238E27FC236}">
                <a16:creationId xmlns:a16="http://schemas.microsoft.com/office/drawing/2014/main" id="{A412F802-213C-448D-B798-AEB36D4298FB}"/>
              </a:ext>
            </a:extLst>
          </p:cNvPr>
          <p:cNvCxnSpPr>
            <a:cxnSpLocks/>
          </p:cNvCxnSpPr>
          <p:nvPr userDrawn="1"/>
        </p:nvCxnSpPr>
        <p:spPr>
          <a:xfrm flipH="1">
            <a:off x="6083432" y="1110617"/>
            <a:ext cx="780918" cy="0"/>
          </a:xfrm>
          <a:prstGeom prst="line">
            <a:avLst/>
          </a:prstGeom>
          <a:ln w="12700">
            <a:solidFill>
              <a:srgbClr val="0C3305"/>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2D2FE9FA-D5E0-4EB4-BC9F-870756C2C522}"/>
              </a:ext>
            </a:extLst>
          </p:cNvPr>
          <p:cNvCxnSpPr>
            <a:cxnSpLocks/>
          </p:cNvCxnSpPr>
          <p:nvPr userDrawn="1"/>
        </p:nvCxnSpPr>
        <p:spPr>
          <a:xfrm flipH="1">
            <a:off x="6311900" y="1160466"/>
            <a:ext cx="552450" cy="0"/>
          </a:xfrm>
          <a:prstGeom prst="line">
            <a:avLst/>
          </a:prstGeom>
          <a:ln w="12700">
            <a:solidFill>
              <a:srgbClr val="0C3305"/>
            </a:solidFill>
          </a:ln>
          <a:effectLst/>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63723013-F163-4CD2-9331-DD32890F9B09}"/>
              </a:ext>
            </a:extLst>
          </p:cNvPr>
          <p:cNvSpPr/>
          <p:nvPr userDrawn="1"/>
        </p:nvSpPr>
        <p:spPr>
          <a:xfrm>
            <a:off x="-216" y="-803"/>
            <a:ext cx="276655" cy="1256401"/>
          </a:xfrm>
          <a:prstGeom prst="rect">
            <a:avLst/>
          </a:prstGeom>
          <a:solidFill>
            <a:srgbClr val="0823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lowchart: Manual Input 20">
            <a:extLst>
              <a:ext uri="{FF2B5EF4-FFF2-40B4-BE49-F238E27FC236}">
                <a16:creationId xmlns:a16="http://schemas.microsoft.com/office/drawing/2014/main" id="{89D17E4A-42CE-4206-A069-E54592F5DF72}"/>
              </a:ext>
            </a:extLst>
          </p:cNvPr>
          <p:cNvSpPr/>
          <p:nvPr userDrawn="1"/>
        </p:nvSpPr>
        <p:spPr>
          <a:xfrm rot="10800000">
            <a:off x="276225" y="936"/>
            <a:ext cx="4690322" cy="125640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918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918 h 10000"/>
              <a:gd name="connsiteX0" fmla="*/ 0 w 10000"/>
              <a:gd name="connsiteY0" fmla="*/ 143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143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1430"/>
                </a:moveTo>
                <a:lnTo>
                  <a:pt x="10000" y="0"/>
                </a:lnTo>
                <a:lnTo>
                  <a:pt x="10000" y="10000"/>
                </a:lnTo>
                <a:lnTo>
                  <a:pt x="0" y="10000"/>
                </a:lnTo>
                <a:lnTo>
                  <a:pt x="0" y="1430"/>
                </a:lnTo>
                <a:close/>
              </a:path>
            </a:pathLst>
          </a:custGeom>
          <a:solidFill>
            <a:srgbClr val="0C330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28875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471488" y="9181397"/>
            <a:ext cx="1543050" cy="527403"/>
          </a:xfrm>
          <a:prstGeom prst="rect">
            <a:avLst/>
          </a:prstGeom>
        </p:spPr>
        <p:txBody>
          <a:bodyPr/>
          <a:lstStyle/>
          <a:p>
            <a:fld id="{0777377C-81C4-446C-9B55-D99E2144E928}" type="datetime1">
              <a:rPr lang="en-GB" smtClean="0"/>
              <a:t>05/08/2025</a:t>
            </a:fld>
            <a:endParaRPr lang="en-GB"/>
          </a:p>
        </p:txBody>
      </p:sp>
      <p:sp>
        <p:nvSpPr>
          <p:cNvPr id="5" name="Footer Placeholder 4"/>
          <p:cNvSpPr>
            <a:spLocks noGrp="1"/>
          </p:cNvSpPr>
          <p:nvPr>
            <p:ph type="ftr" sz="quarter" idx="11"/>
          </p:nvPr>
        </p:nvSpPr>
        <p:spPr>
          <a:xfrm>
            <a:off x="2271713" y="9181397"/>
            <a:ext cx="2314575" cy="527403"/>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B089C809-6EB5-4004-BA1E-5D450F5B9845}" type="slidenum">
              <a:rPr lang="en-GB" smtClean="0"/>
              <a:t>‹#›</a:t>
            </a:fld>
            <a:endParaRPr lang="en-GB"/>
          </a:p>
        </p:txBody>
      </p:sp>
    </p:spTree>
    <p:extLst>
      <p:ext uri="{BB962C8B-B14F-4D97-AF65-F5344CB8AC3E}">
        <p14:creationId xmlns:p14="http://schemas.microsoft.com/office/powerpoint/2010/main" val="954613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DA29F18B-3B2A-4237-861A-BE3BC4621388}" type="datetime1">
              <a:rPr lang="en-GB" smtClean="0"/>
              <a:t>05/08/2025</a:t>
            </a:fld>
            <a:endParaRPr lang="en-GB"/>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B089C809-6EB5-4004-BA1E-5D450F5B9845}" type="slidenum">
              <a:rPr lang="en-GB" smtClean="0"/>
              <a:t>‹#›</a:t>
            </a:fld>
            <a:endParaRPr lang="en-GB"/>
          </a:p>
        </p:txBody>
      </p:sp>
    </p:spTree>
    <p:extLst>
      <p:ext uri="{BB962C8B-B14F-4D97-AF65-F5344CB8AC3E}">
        <p14:creationId xmlns:p14="http://schemas.microsoft.com/office/powerpoint/2010/main" val="2424919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71488" y="9181397"/>
            <a:ext cx="1543050" cy="527403"/>
          </a:xfrm>
          <a:prstGeom prst="rect">
            <a:avLst/>
          </a:prstGeom>
        </p:spPr>
        <p:txBody>
          <a:bodyPr/>
          <a:lstStyle/>
          <a:p>
            <a:fld id="{373B4C27-4591-4441-AC9A-013BFA48EC68}" type="datetime1">
              <a:rPr lang="en-GB" smtClean="0"/>
              <a:t>05/08/2025</a:t>
            </a:fld>
            <a:endParaRPr lang="en-GB"/>
          </a:p>
        </p:txBody>
      </p:sp>
      <p:sp>
        <p:nvSpPr>
          <p:cNvPr id="8" name="Footer Placeholder 7"/>
          <p:cNvSpPr>
            <a:spLocks noGrp="1"/>
          </p:cNvSpPr>
          <p:nvPr>
            <p:ph type="ftr" sz="quarter" idx="11"/>
          </p:nvPr>
        </p:nvSpPr>
        <p:spPr>
          <a:xfrm>
            <a:off x="2271713" y="9181397"/>
            <a:ext cx="2314575" cy="527403"/>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B089C809-6EB5-4004-BA1E-5D450F5B9845}" type="slidenum">
              <a:rPr lang="en-GB" smtClean="0"/>
              <a:t>‹#›</a:t>
            </a:fld>
            <a:endParaRPr lang="en-GB"/>
          </a:p>
        </p:txBody>
      </p:sp>
    </p:spTree>
    <p:extLst>
      <p:ext uri="{BB962C8B-B14F-4D97-AF65-F5344CB8AC3E}">
        <p14:creationId xmlns:p14="http://schemas.microsoft.com/office/powerpoint/2010/main" val="1579099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71488" y="9181397"/>
            <a:ext cx="1543050" cy="527403"/>
          </a:xfrm>
          <a:prstGeom prst="rect">
            <a:avLst/>
          </a:prstGeom>
        </p:spPr>
        <p:txBody>
          <a:bodyPr/>
          <a:lstStyle/>
          <a:p>
            <a:fld id="{10935D98-8D4D-4A4C-ADB2-F9C4DBDDCAB3}" type="datetime1">
              <a:rPr lang="en-GB" smtClean="0"/>
              <a:t>05/08/2025</a:t>
            </a:fld>
            <a:endParaRPr lang="en-GB"/>
          </a:p>
        </p:txBody>
      </p:sp>
      <p:sp>
        <p:nvSpPr>
          <p:cNvPr id="4" name="Footer Placeholder 3"/>
          <p:cNvSpPr>
            <a:spLocks noGrp="1"/>
          </p:cNvSpPr>
          <p:nvPr>
            <p:ph type="ftr" sz="quarter" idx="11"/>
          </p:nvPr>
        </p:nvSpPr>
        <p:spPr>
          <a:xfrm>
            <a:off x="2271713" y="9181397"/>
            <a:ext cx="2314575" cy="527403"/>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B089C809-6EB5-4004-BA1E-5D450F5B9845}" type="slidenum">
              <a:rPr lang="en-GB" smtClean="0"/>
              <a:t>‹#›</a:t>
            </a:fld>
            <a:endParaRPr lang="en-GB"/>
          </a:p>
        </p:txBody>
      </p:sp>
    </p:spTree>
    <p:extLst>
      <p:ext uri="{BB962C8B-B14F-4D97-AF65-F5344CB8AC3E}">
        <p14:creationId xmlns:p14="http://schemas.microsoft.com/office/powerpoint/2010/main" val="2739697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1488" y="9181397"/>
            <a:ext cx="1543050" cy="527403"/>
          </a:xfrm>
          <a:prstGeom prst="rect">
            <a:avLst/>
          </a:prstGeom>
        </p:spPr>
        <p:txBody>
          <a:bodyPr/>
          <a:lstStyle/>
          <a:p>
            <a:fld id="{741D21AA-BCB4-4B27-BC60-88FA15050D9B}" type="datetime1">
              <a:rPr lang="en-GB" smtClean="0"/>
              <a:t>05/08/2025</a:t>
            </a:fld>
            <a:endParaRPr lang="en-GB"/>
          </a:p>
        </p:txBody>
      </p:sp>
      <p:sp>
        <p:nvSpPr>
          <p:cNvPr id="3" name="Footer Placeholder 2"/>
          <p:cNvSpPr>
            <a:spLocks noGrp="1"/>
          </p:cNvSpPr>
          <p:nvPr>
            <p:ph type="ftr" sz="quarter" idx="11"/>
          </p:nvPr>
        </p:nvSpPr>
        <p:spPr>
          <a:xfrm>
            <a:off x="2271713" y="9181397"/>
            <a:ext cx="2314575" cy="527403"/>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B089C809-6EB5-4004-BA1E-5D450F5B9845}" type="slidenum">
              <a:rPr lang="en-GB" smtClean="0"/>
              <a:t>‹#›</a:t>
            </a:fld>
            <a:endParaRPr lang="en-GB"/>
          </a:p>
        </p:txBody>
      </p:sp>
    </p:spTree>
    <p:extLst>
      <p:ext uri="{BB962C8B-B14F-4D97-AF65-F5344CB8AC3E}">
        <p14:creationId xmlns:p14="http://schemas.microsoft.com/office/powerpoint/2010/main" val="1710151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DA6A205D-35A3-4033-8834-6E7058569651}" type="datetime1">
              <a:rPr lang="en-GB" smtClean="0"/>
              <a:t>05/08/2025</a:t>
            </a:fld>
            <a:endParaRPr lang="en-GB"/>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B089C809-6EB5-4004-BA1E-5D450F5B9845}" type="slidenum">
              <a:rPr lang="en-GB" smtClean="0"/>
              <a:t>‹#›</a:t>
            </a:fld>
            <a:endParaRPr lang="en-GB"/>
          </a:p>
        </p:txBody>
      </p:sp>
    </p:spTree>
    <p:extLst>
      <p:ext uri="{BB962C8B-B14F-4D97-AF65-F5344CB8AC3E}">
        <p14:creationId xmlns:p14="http://schemas.microsoft.com/office/powerpoint/2010/main" val="37048126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471488" y="9181397"/>
            <a:ext cx="1543050" cy="527403"/>
          </a:xfrm>
          <a:prstGeom prst="rect">
            <a:avLst/>
          </a:prstGeom>
        </p:spPr>
        <p:txBody>
          <a:bodyPr/>
          <a:lstStyle/>
          <a:p>
            <a:fld id="{F1E02556-B580-4387-9167-DECDA8C46EB0}" type="datetime1">
              <a:rPr lang="en-GB" smtClean="0"/>
              <a:t>05/08/2025</a:t>
            </a:fld>
            <a:endParaRPr lang="en-GB"/>
          </a:p>
        </p:txBody>
      </p:sp>
      <p:sp>
        <p:nvSpPr>
          <p:cNvPr id="6" name="Footer Placeholder 5"/>
          <p:cNvSpPr>
            <a:spLocks noGrp="1"/>
          </p:cNvSpPr>
          <p:nvPr>
            <p:ph type="ftr" sz="quarter" idx="11"/>
          </p:nvPr>
        </p:nvSpPr>
        <p:spPr>
          <a:xfrm>
            <a:off x="2271713" y="9181397"/>
            <a:ext cx="2314575" cy="527403"/>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B089C809-6EB5-4004-BA1E-5D450F5B9845}" type="slidenum">
              <a:rPr lang="en-GB" smtClean="0"/>
              <a:t>‹#›</a:t>
            </a:fld>
            <a:endParaRPr lang="en-GB"/>
          </a:p>
        </p:txBody>
      </p:sp>
    </p:spTree>
    <p:extLst>
      <p:ext uri="{BB962C8B-B14F-4D97-AF65-F5344CB8AC3E}">
        <p14:creationId xmlns:p14="http://schemas.microsoft.com/office/powerpoint/2010/main" val="1216940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297657" y="9248418"/>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B089C809-6EB5-4004-BA1E-5D450F5B9845}" type="slidenum">
              <a:rPr lang="en-GB" smtClean="0"/>
              <a:pPr/>
              <a:t>‹#›</a:t>
            </a:fld>
            <a:endParaRPr lang="en-GB"/>
          </a:p>
        </p:txBody>
      </p:sp>
    </p:spTree>
    <p:extLst>
      <p:ext uri="{BB962C8B-B14F-4D97-AF65-F5344CB8AC3E}">
        <p14:creationId xmlns:p14="http://schemas.microsoft.com/office/powerpoint/2010/main" val="425168360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s://peasuk-my.sharepoint.com/:p:/g/personal/emily_goulborn_peas_org_uk/ESoemKx2rZJKiJohdJxzZKQBQq2XwSXEe9ZryzEPgKSzig?e=44fKp8"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impactnetwork.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mailto:heather@ashbyjenkinsrecruitment.co.uk" TargetMode="Externa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52A709B-F906-45EE-9158-3C15179B064A}"/>
              </a:ext>
            </a:extLst>
          </p:cNvPr>
          <p:cNvSpPr/>
          <p:nvPr/>
        </p:nvSpPr>
        <p:spPr>
          <a:xfrm>
            <a:off x="471489" y="2473482"/>
            <a:ext cx="6175595" cy="5533227"/>
          </a:xfrm>
          <a:prstGeom prst="rect">
            <a:avLst/>
          </a:prstGeom>
          <a:solidFill>
            <a:srgbClr val="80A0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lide Number Placeholder 2">
            <a:extLst>
              <a:ext uri="{FF2B5EF4-FFF2-40B4-BE49-F238E27FC236}">
                <a16:creationId xmlns:a16="http://schemas.microsoft.com/office/drawing/2014/main" id="{751070F0-6A11-4C81-813F-ECD195B9582C}"/>
              </a:ext>
            </a:extLst>
          </p:cNvPr>
          <p:cNvSpPr>
            <a:spLocks noGrp="1"/>
          </p:cNvSpPr>
          <p:nvPr>
            <p:ph type="sldNum" sz="quarter" idx="12"/>
          </p:nvPr>
        </p:nvSpPr>
        <p:spPr/>
        <p:txBody>
          <a:bodyPr/>
          <a:lstStyle/>
          <a:p>
            <a:fld id="{B089C809-6EB5-4004-BA1E-5D450F5B9845}" type="slidenum">
              <a:rPr lang="en-GB" smtClean="0"/>
              <a:t>1</a:t>
            </a:fld>
            <a:endParaRPr lang="en-GB"/>
          </a:p>
        </p:txBody>
      </p:sp>
      <p:sp>
        <p:nvSpPr>
          <p:cNvPr id="4" name="Rectangle 3">
            <a:extLst>
              <a:ext uri="{FF2B5EF4-FFF2-40B4-BE49-F238E27FC236}">
                <a16:creationId xmlns:a16="http://schemas.microsoft.com/office/drawing/2014/main" id="{1549D72E-F1F9-4487-BBC7-D94A4270ACB3}"/>
              </a:ext>
            </a:extLst>
          </p:cNvPr>
          <p:cNvSpPr/>
          <p:nvPr/>
        </p:nvSpPr>
        <p:spPr>
          <a:xfrm>
            <a:off x="190499" y="14990"/>
            <a:ext cx="6196009" cy="5836967"/>
          </a:xfrm>
          <a:prstGeom prst="rect">
            <a:avLst/>
          </a:prstGeom>
          <a:solidFill>
            <a:srgbClr val="0C33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a:extLst>
              <a:ext uri="{FF2B5EF4-FFF2-40B4-BE49-F238E27FC236}">
                <a16:creationId xmlns:a16="http://schemas.microsoft.com/office/drawing/2014/main" id="{70D086A7-22A9-45EA-95F4-5927BC054B9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7748"/>
          <a:stretch/>
        </p:blipFill>
        <p:spPr bwMode="auto">
          <a:xfrm>
            <a:off x="177915" y="795512"/>
            <a:ext cx="2508694" cy="720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A group of people raising their hands&#10;&#10;Description automatically generated with medium confidence">
            <a:extLst>
              <a:ext uri="{FF2B5EF4-FFF2-40B4-BE49-F238E27FC236}">
                <a16:creationId xmlns:a16="http://schemas.microsoft.com/office/drawing/2014/main" id="{11CF5824-9F51-45F2-BAB0-F77C33BB9105}"/>
              </a:ext>
            </a:extLst>
          </p:cNvPr>
          <p:cNvPicPr>
            <a:picLocks noChangeAspect="1"/>
          </p:cNvPicPr>
          <p:nvPr/>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6646" t="8000" r="89575" b="12806"/>
          <a:stretch/>
        </p:blipFill>
        <p:spPr>
          <a:xfrm>
            <a:off x="190482" y="1722329"/>
            <a:ext cx="290515" cy="4565225"/>
          </a:xfrm>
          <a:prstGeom prst="rect">
            <a:avLst/>
          </a:prstGeom>
        </p:spPr>
      </p:pic>
      <p:sp>
        <p:nvSpPr>
          <p:cNvPr id="15" name="TextBox 14">
            <a:extLst>
              <a:ext uri="{FF2B5EF4-FFF2-40B4-BE49-F238E27FC236}">
                <a16:creationId xmlns:a16="http://schemas.microsoft.com/office/drawing/2014/main" id="{274B492D-16F3-4146-8D49-A8CA5877570B}"/>
              </a:ext>
            </a:extLst>
          </p:cNvPr>
          <p:cNvSpPr txBox="1"/>
          <p:nvPr/>
        </p:nvSpPr>
        <p:spPr>
          <a:xfrm>
            <a:off x="1781600" y="6739940"/>
            <a:ext cx="4774528" cy="830997"/>
          </a:xfrm>
          <a:prstGeom prst="rect">
            <a:avLst/>
          </a:prstGeom>
          <a:noFill/>
        </p:spPr>
        <p:txBody>
          <a:bodyPr wrap="square" lIns="91440" tIns="45720" rIns="91440" bIns="45720" rtlCol="0" anchor="t">
            <a:spAutoFit/>
          </a:bodyPr>
          <a:lstStyle/>
          <a:p>
            <a:pPr algn="r"/>
            <a:r>
              <a:rPr lang="en-GB" sz="2400" b="1">
                <a:solidFill>
                  <a:schemeClr val="bg1"/>
                </a:solidFill>
                <a:latin typeface="Futura Bk BT"/>
              </a:rPr>
              <a:t>Philanthropy Lead</a:t>
            </a:r>
            <a:endParaRPr lang="en-GB" sz="2400" b="1">
              <a:solidFill>
                <a:schemeClr val="bg1"/>
              </a:solidFill>
              <a:latin typeface="Futura Bk BT" panose="020B0502020204020303" pitchFamily="34" charset="0"/>
            </a:endParaRPr>
          </a:p>
          <a:p>
            <a:pPr algn="r"/>
            <a:r>
              <a:rPr lang="en-GB" sz="2400" b="1">
                <a:solidFill>
                  <a:schemeClr val="bg1"/>
                </a:solidFill>
                <a:latin typeface="Futura Bk BT"/>
              </a:rPr>
              <a:t> </a:t>
            </a:r>
            <a:r>
              <a:rPr lang="en-GB" sz="2400">
                <a:solidFill>
                  <a:schemeClr val="bg1"/>
                </a:solidFill>
                <a:latin typeface="Futura Bk BT"/>
              </a:rPr>
              <a:t>Candidate Pack </a:t>
            </a:r>
            <a:endParaRPr lang="en-GB" sz="2400">
              <a:solidFill>
                <a:schemeClr val="bg1"/>
              </a:solidFill>
              <a:latin typeface="Futura Bk BT" panose="020B0502020204020303" pitchFamily="34" charset="0"/>
            </a:endParaRPr>
          </a:p>
        </p:txBody>
      </p:sp>
      <p:sp>
        <p:nvSpPr>
          <p:cNvPr id="14" name="Rectangle 13">
            <a:extLst>
              <a:ext uri="{FF2B5EF4-FFF2-40B4-BE49-F238E27FC236}">
                <a16:creationId xmlns:a16="http://schemas.microsoft.com/office/drawing/2014/main" id="{EA65A722-A8C4-470E-A9B9-9147D6A5E174}"/>
              </a:ext>
            </a:extLst>
          </p:cNvPr>
          <p:cNvSpPr/>
          <p:nvPr/>
        </p:nvSpPr>
        <p:spPr>
          <a:xfrm>
            <a:off x="-25959" y="9054781"/>
            <a:ext cx="6879431" cy="84986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a:solidFill>
                  <a:schemeClr val="tx1">
                    <a:lumMod val="85000"/>
                    <a:lumOff val="15000"/>
                  </a:schemeClr>
                </a:solidFill>
                <a:latin typeface="Futura BdCn BT"/>
              </a:rPr>
              <a:t>www.peas.org.uk</a:t>
            </a:r>
          </a:p>
        </p:txBody>
      </p:sp>
      <p:pic>
        <p:nvPicPr>
          <p:cNvPr id="16" name="Picture 15" descr="A group of people raising their hands&#10;&#10;Description automatically generated with medium confidence">
            <a:extLst>
              <a:ext uri="{FF2B5EF4-FFF2-40B4-BE49-F238E27FC236}">
                <a16:creationId xmlns:a16="http://schemas.microsoft.com/office/drawing/2014/main" id="{5DC094C6-E975-48EC-9205-B8A7B3DB973C}"/>
              </a:ext>
            </a:extLst>
          </p:cNvPr>
          <p:cNvPicPr>
            <a:picLocks noChangeAspect="1"/>
          </p:cNvPicPr>
          <p:nvPr/>
        </p:nvPicPr>
        <p:blipFill rotWithShape="1">
          <a:blip r:embed="rId4" cstate="print">
            <a:duotone>
              <a:prstClr val="black"/>
              <a:srgbClr val="145709">
                <a:tint val="45000"/>
                <a:satMod val="400000"/>
              </a:srgbClr>
            </a:duotone>
            <a:extLst>
              <a:ext uri="{28A0092B-C50C-407E-A947-70E740481C1C}">
                <a14:useLocalDpi xmlns:a14="http://schemas.microsoft.com/office/drawing/2010/main" val="0"/>
              </a:ext>
            </a:extLst>
          </a:blip>
          <a:srcRect l="4200" t="7999" r="93321" b="12808"/>
          <a:stretch/>
        </p:blipFill>
        <p:spPr>
          <a:xfrm>
            <a:off x="2" y="1722329"/>
            <a:ext cx="190476" cy="4565225"/>
          </a:xfrm>
          <a:prstGeom prst="rect">
            <a:avLst/>
          </a:prstGeom>
        </p:spPr>
      </p:pic>
      <p:pic>
        <p:nvPicPr>
          <p:cNvPr id="18" name="Picture 17" descr="A group of people raising their hands&#10;&#10;Description automatically generated with medium confidence">
            <a:extLst>
              <a:ext uri="{FF2B5EF4-FFF2-40B4-BE49-F238E27FC236}">
                <a16:creationId xmlns:a16="http://schemas.microsoft.com/office/drawing/2014/main" id="{F0706293-DB5A-4154-B713-4EFAD095FD6E}"/>
              </a:ext>
            </a:extLst>
          </p:cNvPr>
          <p:cNvPicPr>
            <a:picLocks noChangeAspect="1"/>
          </p:cNvPicPr>
          <p:nvPr/>
        </p:nvPicPr>
        <p:blipFill rotWithShape="1">
          <a:blip r:embed="rId5" cstate="print">
            <a:duotone>
              <a:prstClr val="black"/>
              <a:schemeClr val="accent4">
                <a:tint val="45000"/>
                <a:satMod val="400000"/>
              </a:schemeClr>
            </a:duotone>
            <a:extLst>
              <a:ext uri="{28A0092B-C50C-407E-A947-70E740481C1C}">
                <a14:useLocalDpi xmlns:a14="http://schemas.microsoft.com/office/drawing/2010/main" val="0"/>
              </a:ext>
            </a:extLst>
          </a:blip>
          <a:srcRect l="90960" t="7999" r="6254" b="12752"/>
          <a:stretch/>
        </p:blipFill>
        <p:spPr>
          <a:xfrm>
            <a:off x="6643923" y="1719154"/>
            <a:ext cx="214078" cy="4568400"/>
          </a:xfrm>
          <a:prstGeom prst="rect">
            <a:avLst/>
          </a:prstGeom>
        </p:spPr>
      </p:pic>
      <p:pic>
        <p:nvPicPr>
          <p:cNvPr id="19" name="Picture 18" descr="A group of people raising their hands&#10;&#10;Description automatically generated with medium confidence">
            <a:extLst>
              <a:ext uri="{FF2B5EF4-FFF2-40B4-BE49-F238E27FC236}">
                <a16:creationId xmlns:a16="http://schemas.microsoft.com/office/drawing/2014/main" id="{F7E51003-211D-4DF3-96F3-5041A02400F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0403" t="7999" r="12636" b="12752"/>
          <a:stretch/>
        </p:blipFill>
        <p:spPr>
          <a:xfrm>
            <a:off x="471489" y="1722690"/>
            <a:ext cx="5915019" cy="4568067"/>
          </a:xfrm>
          <a:prstGeom prst="rect">
            <a:avLst/>
          </a:prstGeom>
        </p:spPr>
      </p:pic>
      <p:pic>
        <p:nvPicPr>
          <p:cNvPr id="17" name="Picture 16" descr="A group of people raising their hands&#10;&#10;Description automatically generated with medium confidence">
            <a:extLst>
              <a:ext uri="{FF2B5EF4-FFF2-40B4-BE49-F238E27FC236}">
                <a16:creationId xmlns:a16="http://schemas.microsoft.com/office/drawing/2014/main" id="{526A5EBE-547E-4875-8188-737A89020D76}"/>
              </a:ext>
            </a:extLst>
          </p:cNvPr>
          <p:cNvPicPr>
            <a:picLocks noChangeAspect="1"/>
          </p:cNvPicPr>
          <p:nvPr/>
        </p:nvPicPr>
        <p:blipFill rotWithShape="1">
          <a:blip r:embed="rId3" cstate="print">
            <a:duotone>
              <a:prstClr val="black"/>
              <a:srgbClr val="145709">
                <a:tint val="45000"/>
                <a:satMod val="400000"/>
              </a:srgbClr>
            </a:duotone>
            <a:extLst>
              <a:ext uri="{28A0092B-C50C-407E-A947-70E740481C1C}">
                <a14:useLocalDpi xmlns:a14="http://schemas.microsoft.com/office/drawing/2010/main" val="0"/>
              </a:ext>
            </a:extLst>
          </a:blip>
          <a:srcRect l="87640" t="7999" r="8972" b="12752"/>
          <a:stretch/>
        </p:blipFill>
        <p:spPr>
          <a:xfrm>
            <a:off x="6386508" y="1719155"/>
            <a:ext cx="260572" cy="4568400"/>
          </a:xfrm>
          <a:prstGeom prst="rect">
            <a:avLst/>
          </a:prstGeom>
        </p:spPr>
      </p:pic>
      <p:sp>
        <p:nvSpPr>
          <p:cNvPr id="21" name="Rectangle 20">
            <a:extLst>
              <a:ext uri="{FF2B5EF4-FFF2-40B4-BE49-F238E27FC236}">
                <a16:creationId xmlns:a16="http://schemas.microsoft.com/office/drawing/2014/main" id="{D18F1C35-7981-4D70-9E3E-0837BD0B3EBC}"/>
              </a:ext>
            </a:extLst>
          </p:cNvPr>
          <p:cNvSpPr/>
          <p:nvPr/>
        </p:nvSpPr>
        <p:spPr>
          <a:xfrm>
            <a:off x="-128469" y="7920191"/>
            <a:ext cx="6879431" cy="1092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i="1">
                <a:solidFill>
                  <a:srgbClr val="80A032"/>
                </a:solidFill>
                <a:ea typeface="Calibri" panose="020F0502020204030204" pitchFamily="34" charset="0"/>
                <a:cs typeface="Times New Roman" panose="02020603050405020304" pitchFamily="18" charset="0"/>
              </a:rPr>
              <a:t>Our Mission </a:t>
            </a:r>
          </a:p>
          <a:p>
            <a:pPr algn="ctr"/>
            <a:r>
              <a:rPr lang="en-GB" sz="1400" b="1" i="1">
                <a:solidFill>
                  <a:srgbClr val="80A032"/>
                </a:solidFill>
                <a:ea typeface="Calibri" panose="020F0502020204030204" pitchFamily="34" charset="0"/>
                <a:cs typeface="Times New Roman" panose="02020603050405020304" pitchFamily="18" charset="0"/>
              </a:rPr>
              <a:t>T</a:t>
            </a:r>
            <a:r>
              <a:rPr lang="en-GB" sz="1400" b="1" i="1">
                <a:solidFill>
                  <a:srgbClr val="80A032"/>
                </a:solidFill>
                <a:effectLst/>
                <a:ea typeface="Calibri" panose="020F0502020204030204" pitchFamily="34" charset="0"/>
                <a:cs typeface="Times New Roman" panose="02020603050405020304" pitchFamily="18" charset="0"/>
              </a:rPr>
              <a:t>o expand access to sustainably delivered quality secondary education across Africa</a:t>
            </a:r>
            <a:endParaRPr lang="en-GB" sz="1400" b="1" i="1">
              <a:solidFill>
                <a:srgbClr val="80A032"/>
              </a:solidFill>
            </a:endParaRPr>
          </a:p>
        </p:txBody>
      </p:sp>
    </p:spTree>
    <p:extLst>
      <p:ext uri="{BB962C8B-B14F-4D97-AF65-F5344CB8AC3E}">
        <p14:creationId xmlns:p14="http://schemas.microsoft.com/office/powerpoint/2010/main" val="1730063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06EA3-5F8E-1D47-D013-987649AD1090}"/>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4E5FA854-CB7D-7FE6-4F18-A919E03A8448}"/>
              </a:ext>
            </a:extLst>
          </p:cNvPr>
          <p:cNvGraphicFramePr>
            <a:graphicFrameLocks noGrp="1"/>
          </p:cNvGraphicFramePr>
          <p:nvPr/>
        </p:nvGraphicFramePr>
        <p:xfrm>
          <a:off x="-5071310" y="848710"/>
          <a:ext cx="5794772" cy="370840"/>
        </p:xfrm>
        <a:graphic>
          <a:graphicData uri="http://schemas.openxmlformats.org/drawingml/2006/table">
            <a:tbl>
              <a:tblPr firstRow="1" bandRow="1">
                <a:tableStyleId>{2D5ABB26-0587-4C30-8999-92F81FD0307C}</a:tableStyleId>
              </a:tblPr>
              <a:tblGrid>
                <a:gridCol w="5794772">
                  <a:extLst>
                    <a:ext uri="{9D8B030D-6E8A-4147-A177-3AD203B41FA5}">
                      <a16:colId xmlns:a16="http://schemas.microsoft.com/office/drawing/2014/main" val="1959228391"/>
                    </a:ext>
                  </a:extLst>
                </a:gridCol>
              </a:tblGrid>
              <a:tr h="370840">
                <a:tc>
                  <a:txBody>
                    <a:bodyPr/>
                    <a:lstStyle/>
                    <a:p>
                      <a:pPr algn="just">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1588465"/>
                  </a:ext>
                </a:extLst>
              </a:tr>
            </a:tbl>
          </a:graphicData>
        </a:graphic>
      </p:graphicFrame>
      <p:graphicFrame>
        <p:nvGraphicFramePr>
          <p:cNvPr id="27" name="Table 26">
            <a:extLst>
              <a:ext uri="{FF2B5EF4-FFF2-40B4-BE49-F238E27FC236}">
                <a16:creationId xmlns:a16="http://schemas.microsoft.com/office/drawing/2014/main" id="{EBA71BB4-43D3-44A3-58E1-1DEE0A79427B}"/>
              </a:ext>
            </a:extLst>
          </p:cNvPr>
          <p:cNvGraphicFramePr>
            <a:graphicFrameLocks noGrp="1"/>
          </p:cNvGraphicFramePr>
          <p:nvPr>
            <p:extLst>
              <p:ext uri="{D42A27DB-BD31-4B8C-83A1-F6EECF244321}">
                <p14:modId xmlns:p14="http://schemas.microsoft.com/office/powerpoint/2010/main" val="3310353924"/>
              </p:ext>
            </p:extLst>
          </p:nvPr>
        </p:nvGraphicFramePr>
        <p:xfrm>
          <a:off x="494519" y="1363160"/>
          <a:ext cx="6000207" cy="5472000"/>
        </p:xfrm>
        <a:graphic>
          <a:graphicData uri="http://schemas.openxmlformats.org/drawingml/2006/table">
            <a:tbl>
              <a:tblPr firstRow="1" bandRow="1">
                <a:tableStyleId>{2D5ABB26-0587-4C30-8999-92F81FD0307C}</a:tableStyleId>
              </a:tblPr>
              <a:tblGrid>
                <a:gridCol w="6000207">
                  <a:extLst>
                    <a:ext uri="{9D8B030D-6E8A-4147-A177-3AD203B41FA5}">
                      <a16:colId xmlns:a16="http://schemas.microsoft.com/office/drawing/2014/main" val="1959228391"/>
                    </a:ext>
                  </a:extLst>
                </a:gridCol>
              </a:tblGrid>
              <a:tr h="5472000">
                <a:tc>
                  <a:txBody>
                    <a:bodyPr/>
                    <a:lstStyle/>
                    <a:p>
                      <a:pPr lvl="0" algn="just">
                        <a:lnSpc>
                          <a:spcPct val="100000"/>
                        </a:lnSpc>
                        <a:spcBef>
                          <a:spcPts val="0"/>
                        </a:spcBef>
                        <a:spcAft>
                          <a:spcPts val="600"/>
                        </a:spcAft>
                        <a:buNone/>
                      </a:pPr>
                      <a:r>
                        <a:rPr lang="en-US" sz="1400" b="1" dirty="0">
                          <a:solidFill>
                            <a:srgbClr val="80A032"/>
                          </a:solidFill>
                          <a:effectLst/>
                          <a:latin typeface="Calibri" panose="020F0502020204030204" pitchFamily="34" charset="0"/>
                          <a:ea typeface="Georgia" panose="02040502050405020303" pitchFamily="18" charset="0"/>
                        </a:rPr>
                        <a:t>PEAS is transforming education across sub-Saharan Africa.</a:t>
                      </a:r>
                      <a:r>
                        <a:rPr lang="en-GB" sz="1400" b="1" dirty="0">
                          <a:solidFill>
                            <a:srgbClr val="80A032"/>
                          </a:solidFill>
                          <a:latin typeface="Calibri" panose="020F0502020204030204" pitchFamily="34" charset="0"/>
                          <a:ea typeface="Georgia" panose="02040502050405020303" pitchFamily="18" charset="0"/>
                        </a:rPr>
                        <a:t> </a:t>
                      </a:r>
                    </a:p>
                    <a:p>
                      <a:pPr marL="0" marR="0" lvl="0" indent="0" algn="just" defTabSz="685800" rtl="0" eaLnBrk="1" fontAlgn="auto" latinLnBrk="0" hangingPunct="1">
                        <a:lnSpc>
                          <a:spcPct val="100000"/>
                        </a:lnSpc>
                        <a:spcBef>
                          <a:spcPts val="0"/>
                        </a:spcBef>
                        <a:spcAft>
                          <a:spcPts val="600"/>
                        </a:spcAft>
                        <a:buClrTx/>
                        <a:buSzTx/>
                        <a:buFontTx/>
                        <a:buNone/>
                        <a:tabLst/>
                        <a:defRPr/>
                      </a:pPr>
                      <a:r>
                        <a:rPr lang="en-GB" sz="1200" b="1" i="0" u="none" strike="noStrike" kern="1200" dirty="0">
                          <a:solidFill>
                            <a:schemeClr val="tx1"/>
                          </a:solidFill>
                          <a:effectLst/>
                          <a:latin typeface="+mn-lt"/>
                          <a:ea typeface="+mn-ea"/>
                          <a:cs typeface="+mn-cs"/>
                        </a:rPr>
                        <a:t>By 2030, 42% of the world’s youth will be African. Yet today, Sub-Saharan Africa has the world’s lowest secondary school completion rates. Schools are under-resourced, with low quality teaching and unsafe learning environments.</a:t>
                      </a:r>
                      <a:endParaRPr lang="en-GB" sz="1200" b="1" dirty="0">
                        <a:solidFill>
                          <a:srgbClr val="303030"/>
                        </a:solidFill>
                        <a:latin typeface="Calibri" panose="020F0502020204030204" pitchFamily="34" charset="0"/>
                        <a:ea typeface="Georgia" panose="02040502050405020303" pitchFamily="18" charset="0"/>
                      </a:endParaRPr>
                    </a:p>
                    <a:p>
                      <a:pPr marL="0" marR="0" lvl="0" indent="0" algn="just" defTabSz="685800" rtl="0" eaLnBrk="1" fontAlgn="auto" latinLnBrk="0" hangingPunct="1">
                        <a:lnSpc>
                          <a:spcPct val="100000"/>
                        </a:lnSpc>
                        <a:spcBef>
                          <a:spcPts val="0"/>
                        </a:spcBef>
                        <a:spcAft>
                          <a:spcPts val="600"/>
                        </a:spcAft>
                        <a:buClrTx/>
                        <a:buSzTx/>
                        <a:buFontTx/>
                        <a:buNone/>
                        <a:tabLst/>
                        <a:defRPr/>
                      </a:pPr>
                      <a:r>
                        <a:rPr lang="en-GB" sz="1200" b="0" i="0" u="none" strike="noStrike" kern="1200" noProof="0" dirty="0">
                          <a:solidFill>
                            <a:schemeClr val="tx1"/>
                          </a:solidFill>
                          <a:effectLst/>
                          <a:latin typeface="+mn-lt"/>
                          <a:ea typeface="+mn-ea"/>
                          <a:cs typeface="+mn-cs"/>
                        </a:rPr>
                        <a:t>PEAS is addressing this by expanding access to inclusive, quality secondary education so all children can enjoy an education that unlocks their full potential.</a:t>
                      </a:r>
                      <a:endParaRPr lang="en-GB" sz="1200" b="0" i="0" u="none" strike="noStrike" noProof="0" dirty="0">
                        <a:effectLst/>
                      </a:endParaRPr>
                    </a:p>
                    <a:p>
                      <a:pPr lvl="0" algn="just">
                        <a:lnSpc>
                          <a:spcPct val="100000"/>
                        </a:lnSpc>
                        <a:spcBef>
                          <a:spcPts val="0"/>
                        </a:spcBef>
                        <a:spcAft>
                          <a:spcPts val="0"/>
                        </a:spcAft>
                        <a:buNone/>
                      </a:pPr>
                      <a:r>
                        <a:rPr lang="en-GB" sz="1200" b="0" i="0" u="none" strike="noStrike" noProof="0" dirty="0">
                          <a:effectLst/>
                        </a:rPr>
                        <a:t>At the heart of our work are 44 exemplar PEAS schools, delivering outstanding and affordable education to 25,000 young people in hard-to-reach communities across Uganda and Zambia. But if all children are to benefit, that doesn’t go far enough. So, we draw on our 16 years practical experience to partner with governments to design, deliver and embed country-wide meaningful changes to improve eduction. This year we will support over quarter of a million young people in Uganda, Zambia and Ghana. </a:t>
                      </a:r>
                    </a:p>
                    <a:p>
                      <a:pPr marL="0" indent="0">
                        <a:spcBef>
                          <a:spcPts val="400"/>
                        </a:spcBef>
                        <a:spcAft>
                          <a:spcPts val="600"/>
                        </a:spcAft>
                        <a:buNone/>
                      </a:pPr>
                      <a:r>
                        <a:rPr lang="en-US" sz="1200" b="0" i="0" u="none" strike="noStrike" kern="1200" dirty="0">
                          <a:solidFill>
                            <a:schemeClr val="tx1"/>
                          </a:solidFill>
                          <a:effectLst/>
                          <a:latin typeface="+mn-lt"/>
                          <a:ea typeface="+mn-ea"/>
                          <a:cs typeface="+mn-cs"/>
                        </a:rPr>
                        <a:t>Evidence shows our students come from poorer households, feel safer and make faster learning progress. Our girls are more confident and better equipped for life after school. We achieve all this at a lower cost than alternatives.</a:t>
                      </a:r>
                    </a:p>
                    <a:p>
                      <a:pPr marL="0" marR="0" lvl="0" indent="0" algn="just" defTabSz="685800" rtl="0" eaLnBrk="1" fontAlgn="auto" latinLnBrk="0" hangingPunct="1">
                        <a:lnSpc>
                          <a:spcPct val="107000"/>
                        </a:lnSpc>
                        <a:spcBef>
                          <a:spcPts val="0"/>
                        </a:spcBef>
                        <a:spcAft>
                          <a:spcPts val="800"/>
                        </a:spcAft>
                        <a:buClrTx/>
                        <a:buSzTx/>
                        <a:buFontTx/>
                        <a:buNone/>
                        <a:tabLst/>
                        <a:defRPr/>
                      </a:pPr>
                      <a:endParaRPr lang="en-GB" sz="1200" kern="1200" dirty="0">
                        <a:solidFill>
                          <a:schemeClr val="tx1"/>
                        </a:solidFill>
                        <a:effectLst/>
                        <a:latin typeface="Calibri  "/>
                        <a:ea typeface="+mn-ea"/>
                        <a:cs typeface="+mn-cs"/>
                      </a:endParaRPr>
                    </a:p>
                    <a:p>
                      <a:pPr marL="0" marR="0" lvl="0" indent="0" algn="just" defTabSz="685800" rtl="0" eaLnBrk="1" fontAlgn="auto" latinLnBrk="0" hangingPunct="1">
                        <a:lnSpc>
                          <a:spcPct val="107000"/>
                        </a:lnSpc>
                        <a:spcBef>
                          <a:spcPts val="0"/>
                        </a:spcBef>
                        <a:spcAft>
                          <a:spcPts val="800"/>
                        </a:spcAft>
                        <a:buClrTx/>
                        <a:buSzTx/>
                        <a:buFontTx/>
                        <a:buNone/>
                        <a:tabLst/>
                        <a:defRPr/>
                      </a:pPr>
                      <a:endParaRPr lang="en-GB" sz="1200" kern="1200" dirty="0">
                        <a:solidFill>
                          <a:schemeClr val="tx1"/>
                        </a:solidFill>
                        <a:effectLst/>
                        <a:latin typeface="Calibri  "/>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1588465"/>
                  </a:ext>
                </a:extLst>
              </a:tr>
            </a:tbl>
          </a:graphicData>
        </a:graphic>
      </p:graphicFrame>
      <p:graphicFrame>
        <p:nvGraphicFramePr>
          <p:cNvPr id="10" name="Table 4">
            <a:extLst>
              <a:ext uri="{FF2B5EF4-FFF2-40B4-BE49-F238E27FC236}">
                <a16:creationId xmlns:a16="http://schemas.microsoft.com/office/drawing/2014/main" id="{AA8ADA0F-09AA-5F6B-08A9-D291C0203663}"/>
              </a:ext>
            </a:extLst>
          </p:cNvPr>
          <p:cNvGraphicFramePr>
            <a:graphicFrameLocks noGrp="1"/>
          </p:cNvGraphicFramePr>
          <p:nvPr/>
        </p:nvGraphicFramePr>
        <p:xfrm>
          <a:off x="282574" y="-805"/>
          <a:ext cx="4687584" cy="1076774"/>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4687584">
                  <a:extLst>
                    <a:ext uri="{9D8B030D-6E8A-4147-A177-3AD203B41FA5}">
                      <a16:colId xmlns:a16="http://schemas.microsoft.com/office/drawing/2014/main" val="1959228391"/>
                    </a:ext>
                  </a:extLst>
                </a:gridCol>
              </a:tblGrid>
              <a:tr h="1076774">
                <a:tc>
                  <a:txBody>
                    <a:bodyPr/>
                    <a:lstStyle/>
                    <a:p>
                      <a:pPr marL="361950" indent="0" algn="l"/>
                      <a:r>
                        <a:rPr lang="en-GB" sz="2000" b="1">
                          <a:solidFill>
                            <a:schemeClr val="bg1"/>
                          </a:solidFill>
                          <a:latin typeface="Futura BdCn BT" panose="020B0706020204020204" pitchFamily="34" charset="0"/>
                        </a:rPr>
                        <a:t>About us</a:t>
                      </a:r>
                      <a:endParaRPr lang="en-GB" sz="2000" b="1">
                        <a:solidFill>
                          <a:schemeClr val="accent3">
                            <a:lumMod val="40000"/>
                            <a:lumOff val="60000"/>
                          </a:schemeClr>
                        </a:solidFill>
                        <a:latin typeface="Futura BdCn BT" panose="020B0706020204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1588465"/>
                  </a:ext>
                </a:extLst>
              </a:tr>
            </a:tbl>
          </a:graphicData>
        </a:graphic>
      </p:graphicFrame>
      <p:sp>
        <p:nvSpPr>
          <p:cNvPr id="2" name="Slide Number Placeholder 1">
            <a:extLst>
              <a:ext uri="{FF2B5EF4-FFF2-40B4-BE49-F238E27FC236}">
                <a16:creationId xmlns:a16="http://schemas.microsoft.com/office/drawing/2014/main" id="{12AEC79A-A4A6-B48E-E266-8617E3B108AA}"/>
              </a:ext>
            </a:extLst>
          </p:cNvPr>
          <p:cNvSpPr>
            <a:spLocks noGrp="1"/>
          </p:cNvSpPr>
          <p:nvPr>
            <p:ph type="sldNum" sz="quarter" idx="12"/>
          </p:nvPr>
        </p:nvSpPr>
        <p:spPr/>
        <p:txBody>
          <a:bodyPr/>
          <a:lstStyle/>
          <a:p>
            <a:fld id="{B089C809-6EB5-4004-BA1E-5D450F5B9845}" type="slidenum">
              <a:rPr lang="en-GB" smtClean="0"/>
              <a:t>2</a:t>
            </a:fld>
            <a:endParaRPr lang="en-GB"/>
          </a:p>
        </p:txBody>
      </p:sp>
      <p:pic>
        <p:nvPicPr>
          <p:cNvPr id="6" name="Picture 5" descr="A person standing in front of a chalkboard&#10;&#10;Description automatically generated with medium confidence">
            <a:extLst>
              <a:ext uri="{FF2B5EF4-FFF2-40B4-BE49-F238E27FC236}">
                <a16:creationId xmlns:a16="http://schemas.microsoft.com/office/drawing/2014/main" id="{A8931E08-FB87-0B4A-DB0E-C9E033B5785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5572" t="18720" r="14641" b="13425"/>
          <a:stretch/>
        </p:blipFill>
        <p:spPr>
          <a:xfrm>
            <a:off x="5305424" y="0"/>
            <a:ext cx="1419188" cy="1073812"/>
          </a:xfrm>
          <a:prstGeom prst="parallelogram">
            <a:avLst/>
          </a:prstGeom>
        </p:spPr>
      </p:pic>
      <p:sp>
        <p:nvSpPr>
          <p:cNvPr id="3" name="Rectangle 1">
            <a:extLst>
              <a:ext uri="{FF2B5EF4-FFF2-40B4-BE49-F238E27FC236}">
                <a16:creationId xmlns:a16="http://schemas.microsoft.com/office/drawing/2014/main" id="{D1A82AF9-7908-3E9E-BEB3-2655A5CD45AC}"/>
              </a:ext>
            </a:extLst>
          </p:cNvPr>
          <p:cNvSpPr>
            <a:spLocks noChangeArrowheads="1"/>
          </p:cNvSpPr>
          <p:nvPr/>
        </p:nvSpPr>
        <p:spPr bwMode="auto">
          <a:xfrm>
            <a:off x="0" y="0"/>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anose="020B0604020202020204" pitchFamily="34" charset="0"/>
                <a:hlinkClick r:id="rId4"/>
              </a:rPr>
              <a:t>2025 Job Pack Template - PL Philanthropy.pptx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7" name="TextBox 6">
            <a:extLst>
              <a:ext uri="{FF2B5EF4-FFF2-40B4-BE49-F238E27FC236}">
                <a16:creationId xmlns:a16="http://schemas.microsoft.com/office/drawing/2014/main" id="{FD462545-4A66-F94B-C241-295998A199DE}"/>
              </a:ext>
            </a:extLst>
          </p:cNvPr>
          <p:cNvSpPr txBox="1"/>
          <p:nvPr/>
        </p:nvSpPr>
        <p:spPr>
          <a:xfrm>
            <a:off x="559412" y="4639668"/>
            <a:ext cx="5870419" cy="2339102"/>
          </a:xfrm>
          <a:prstGeom prst="rect">
            <a:avLst/>
          </a:prstGeom>
          <a:solidFill>
            <a:srgbClr val="80A032"/>
          </a:solidFill>
        </p:spPr>
        <p:txBody>
          <a:bodyPr wrap="square" rtlCol="0">
            <a:spAutoFit/>
          </a:bodyPr>
          <a:lstStyle/>
          <a:p>
            <a:r>
              <a:rPr lang="en-GB" sz="1400" b="1" dirty="0">
                <a:solidFill>
                  <a:schemeClr val="bg1"/>
                </a:solidFill>
              </a:rPr>
              <a:t>What makes PEAS different?</a:t>
            </a:r>
          </a:p>
          <a:p>
            <a:pPr marL="171450" indent="-171450">
              <a:buFont typeface="Arial" panose="020B0604020202020204" pitchFamily="34" charset="0"/>
              <a:buChar char="•"/>
            </a:pPr>
            <a:r>
              <a:rPr lang="en-GB" sz="1200" b="1" dirty="0">
                <a:solidFill>
                  <a:schemeClr val="bg1"/>
                </a:solidFill>
              </a:rPr>
              <a:t>Reducing reliance on international aid: </a:t>
            </a:r>
          </a:p>
          <a:p>
            <a:pPr marL="357188" lvl="1" indent="-174625">
              <a:buFont typeface="Calibri" panose="020F0502020204030204" pitchFamily="34" charset="0"/>
              <a:buChar char="―"/>
            </a:pPr>
            <a:r>
              <a:rPr lang="en-GB" sz="1200" dirty="0">
                <a:solidFill>
                  <a:schemeClr val="bg1"/>
                </a:solidFill>
              </a:rPr>
              <a:t>Philanthropic funding means our schools open debt free they then generate local income to cover ongoing running costs</a:t>
            </a:r>
          </a:p>
          <a:p>
            <a:pPr marL="357188" lvl="1" indent="-174625">
              <a:buFont typeface="Calibri" panose="020F0502020204030204" pitchFamily="34" charset="0"/>
              <a:buChar char="―"/>
            </a:pPr>
            <a:r>
              <a:rPr lang="en-GB" sz="1200" dirty="0">
                <a:solidFill>
                  <a:schemeClr val="bg1"/>
                </a:solidFill>
              </a:rPr>
              <a:t>Our system strengthening programmes are co-designed with government to fit within ministry budgets</a:t>
            </a:r>
          </a:p>
          <a:p>
            <a:pPr marL="171450" indent="-171450">
              <a:buFont typeface="Arial" panose="020B0604020202020204" pitchFamily="34" charset="0"/>
              <a:buChar char="•"/>
            </a:pPr>
            <a:r>
              <a:rPr lang="en-GB" sz="1200" b="1" dirty="0">
                <a:solidFill>
                  <a:schemeClr val="bg1"/>
                </a:solidFill>
              </a:rPr>
              <a:t>Rooted in local expertise, delivering global excellence:</a:t>
            </a:r>
          </a:p>
          <a:p>
            <a:pPr marL="357188" indent="-174625">
              <a:buFont typeface="Calibri" panose="020F0502020204030204" pitchFamily="34" charset="0"/>
              <a:buChar char="―"/>
            </a:pPr>
            <a:r>
              <a:rPr lang="en-GB" sz="1200" dirty="0">
                <a:solidFill>
                  <a:schemeClr val="bg1"/>
                </a:solidFill>
              </a:rPr>
              <a:t>Our schools and country offices have always been fully staffed and led by Africans. </a:t>
            </a:r>
          </a:p>
          <a:p>
            <a:pPr marL="357188" indent="-174625">
              <a:buFont typeface="Calibri" panose="020F0502020204030204" pitchFamily="34" charset="0"/>
              <a:buChar char="―"/>
            </a:pPr>
            <a:r>
              <a:rPr lang="en-GB" sz="1200" dirty="0">
                <a:solidFill>
                  <a:schemeClr val="bg1"/>
                </a:solidFill>
              </a:rPr>
              <a:t>We are governed by a Board that is majority African and female, with a majority African Global Leadership Team</a:t>
            </a:r>
          </a:p>
          <a:p>
            <a:pPr marL="357188" indent="-174625">
              <a:buFont typeface="Calibri" panose="020F0502020204030204" pitchFamily="34" charset="0"/>
              <a:buChar char="―"/>
            </a:pPr>
            <a:r>
              <a:rPr lang="en-GB" sz="1200" dirty="0">
                <a:solidFill>
                  <a:schemeClr val="bg1"/>
                </a:solidFill>
                <a:effectLst/>
                <a:ea typeface="Aptos" panose="020B0004020202020204" pitchFamily="34" charset="0"/>
                <a:cs typeface="Aptos" panose="020B0004020202020204" pitchFamily="34" charset="0"/>
              </a:rPr>
              <a:t>Our award-winning programmes are created by Africans, for African communities, and shaped by the voices of those they serve</a:t>
            </a:r>
          </a:p>
        </p:txBody>
      </p:sp>
      <p:pic>
        <p:nvPicPr>
          <p:cNvPr id="8" name="Picture 7" descr="A picture containing outdoor, grass, sky, mountain&#10;&#10;Description automatically generated">
            <a:extLst>
              <a:ext uri="{FF2B5EF4-FFF2-40B4-BE49-F238E27FC236}">
                <a16:creationId xmlns:a16="http://schemas.microsoft.com/office/drawing/2014/main" id="{E4D3C09F-2700-A832-6C39-F88FAD0625C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176" t="32279" r="-235" b="13430"/>
          <a:stretch/>
        </p:blipFill>
        <p:spPr>
          <a:xfrm>
            <a:off x="494519" y="7244584"/>
            <a:ext cx="5950860" cy="2123910"/>
          </a:xfrm>
          <a:prstGeom prst="rect">
            <a:avLst/>
          </a:prstGeom>
        </p:spPr>
      </p:pic>
    </p:spTree>
    <p:extLst>
      <p:ext uri="{BB962C8B-B14F-4D97-AF65-F5344CB8AC3E}">
        <p14:creationId xmlns:p14="http://schemas.microsoft.com/office/powerpoint/2010/main" val="1647283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4">
            <a:extLst>
              <a:ext uri="{FF2B5EF4-FFF2-40B4-BE49-F238E27FC236}">
                <a16:creationId xmlns:a16="http://schemas.microsoft.com/office/drawing/2014/main" id="{F7991165-C60C-498C-8305-37896DB648B3}"/>
              </a:ext>
            </a:extLst>
          </p:cNvPr>
          <p:cNvGraphicFramePr>
            <a:graphicFrameLocks noGrp="1"/>
          </p:cNvGraphicFramePr>
          <p:nvPr>
            <p:extLst>
              <p:ext uri="{D42A27DB-BD31-4B8C-83A1-F6EECF244321}">
                <p14:modId xmlns:p14="http://schemas.microsoft.com/office/powerpoint/2010/main" val="369197164"/>
              </p:ext>
            </p:extLst>
          </p:nvPr>
        </p:nvGraphicFramePr>
        <p:xfrm>
          <a:off x="390459" y="1371600"/>
          <a:ext cx="6200343" cy="457200"/>
        </p:xfrm>
        <a:graphic>
          <a:graphicData uri="http://schemas.openxmlformats.org/drawingml/2006/table">
            <a:tbl>
              <a:tblPr firstRow="1" bandRow="1">
                <a:tableStyleId>{2D5ABB26-0587-4C30-8999-92F81FD0307C}</a:tableStyleId>
              </a:tblPr>
              <a:tblGrid>
                <a:gridCol w="6200343">
                  <a:extLst>
                    <a:ext uri="{9D8B030D-6E8A-4147-A177-3AD203B41FA5}">
                      <a16:colId xmlns:a16="http://schemas.microsoft.com/office/drawing/2014/main" val="1959228391"/>
                    </a:ext>
                  </a:extLst>
                </a:gridCol>
              </a:tblGrid>
              <a:tr h="288000">
                <a:tc>
                  <a:txBody>
                    <a:bodyPr/>
                    <a:lstStyle/>
                    <a:p>
                      <a:pPr algn="just"/>
                      <a:r>
                        <a:rPr lang="en-GB" sz="1200" kern="1200">
                          <a:solidFill>
                            <a:schemeClr val="tx1"/>
                          </a:solidFill>
                          <a:effectLst/>
                          <a:latin typeface="Calibri  "/>
                          <a:ea typeface="+mn-ea"/>
                          <a:cs typeface="+mn-cs"/>
                        </a:rPr>
                        <a:t>. </a:t>
                      </a:r>
                    </a:p>
                    <a:p>
                      <a:pPr algn="just">
                        <a:tabLst>
                          <a:tab pos="2959100" algn="l"/>
                        </a:tabLst>
                      </a:pPr>
                      <a:endParaRPr lang="en-GB" sz="1200" kern="1200">
                        <a:solidFill>
                          <a:schemeClr val="tx1"/>
                        </a:solidFill>
                        <a:effectLst/>
                        <a:latin typeface="Calibri  "/>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1588465"/>
                  </a:ext>
                </a:extLst>
              </a:tr>
            </a:tbl>
          </a:graphicData>
        </a:graphic>
      </p:graphicFrame>
      <p:graphicFrame>
        <p:nvGraphicFramePr>
          <p:cNvPr id="8" name="Table 4">
            <a:extLst>
              <a:ext uri="{FF2B5EF4-FFF2-40B4-BE49-F238E27FC236}">
                <a16:creationId xmlns:a16="http://schemas.microsoft.com/office/drawing/2014/main" id="{99C494FE-CCC0-4536-AEA3-FA43062CA738}"/>
              </a:ext>
            </a:extLst>
          </p:cNvPr>
          <p:cNvGraphicFramePr>
            <a:graphicFrameLocks noGrp="1"/>
          </p:cNvGraphicFramePr>
          <p:nvPr>
            <p:extLst>
              <p:ext uri="{D42A27DB-BD31-4B8C-83A1-F6EECF244321}">
                <p14:modId xmlns:p14="http://schemas.microsoft.com/office/powerpoint/2010/main" val="3504555110"/>
              </p:ext>
            </p:extLst>
          </p:nvPr>
        </p:nvGraphicFramePr>
        <p:xfrm>
          <a:off x="282574" y="-805"/>
          <a:ext cx="4687584" cy="1076774"/>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4687584">
                  <a:extLst>
                    <a:ext uri="{9D8B030D-6E8A-4147-A177-3AD203B41FA5}">
                      <a16:colId xmlns:a16="http://schemas.microsoft.com/office/drawing/2014/main" val="1959228391"/>
                    </a:ext>
                  </a:extLst>
                </a:gridCol>
              </a:tblGrid>
              <a:tr h="1076774">
                <a:tc>
                  <a:txBody>
                    <a:bodyPr/>
                    <a:lstStyle/>
                    <a:p>
                      <a:pPr marL="361950" indent="0" algn="l"/>
                      <a:r>
                        <a:rPr lang="en-GB" sz="2000" b="1">
                          <a:solidFill>
                            <a:schemeClr val="bg1"/>
                          </a:solidFill>
                          <a:latin typeface="Futura BdCn BT" panose="020B0706020204020204" pitchFamily="34" charset="0"/>
                        </a:rPr>
                        <a:t>The Opportunity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1588465"/>
                  </a:ext>
                </a:extLst>
              </a:tr>
            </a:tbl>
          </a:graphicData>
        </a:graphic>
      </p:graphicFrame>
      <p:pic>
        <p:nvPicPr>
          <p:cNvPr id="9" name="Picture 8" descr="A picture containing sky, outdoor, person, ground&#10;&#10;Description automatically generated">
            <a:extLst>
              <a:ext uri="{FF2B5EF4-FFF2-40B4-BE49-F238E27FC236}">
                <a16:creationId xmlns:a16="http://schemas.microsoft.com/office/drawing/2014/main" id="{6FAB3416-B1F7-478B-9551-08242675C77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9171" t="13291" r="12308" b="16568"/>
          <a:stretch/>
        </p:blipFill>
        <p:spPr>
          <a:xfrm>
            <a:off x="4972050" y="0"/>
            <a:ext cx="1588580" cy="1081834"/>
          </a:xfrm>
          <a:prstGeom prst="parallelogram">
            <a:avLst/>
          </a:prstGeom>
          <a:gradFill>
            <a:gsLst>
              <a:gs pos="100000">
                <a:srgbClr val="0C3305">
                  <a:lumMod val="0"/>
                  <a:lumOff val="100000"/>
                  <a:alpha val="41000"/>
                </a:srgbClr>
              </a:gs>
              <a:gs pos="0">
                <a:schemeClr val="tx1"/>
              </a:gs>
            </a:gsLst>
            <a:lin ang="0" scaled="1"/>
          </a:gradFill>
        </p:spPr>
      </p:pic>
      <p:cxnSp>
        <p:nvCxnSpPr>
          <p:cNvPr id="16" name="Straight Connector 15">
            <a:extLst>
              <a:ext uri="{FF2B5EF4-FFF2-40B4-BE49-F238E27FC236}">
                <a16:creationId xmlns:a16="http://schemas.microsoft.com/office/drawing/2014/main" id="{52464FFB-99E0-4E25-AED0-47FA9B851743}"/>
              </a:ext>
            </a:extLst>
          </p:cNvPr>
          <p:cNvCxnSpPr>
            <a:cxnSpLocks/>
          </p:cNvCxnSpPr>
          <p:nvPr/>
        </p:nvCxnSpPr>
        <p:spPr>
          <a:xfrm flipH="1">
            <a:off x="0" y="9692640"/>
            <a:ext cx="780918" cy="0"/>
          </a:xfrm>
          <a:prstGeom prst="line">
            <a:avLst/>
          </a:prstGeom>
          <a:ln w="12700">
            <a:solidFill>
              <a:srgbClr val="95A36B"/>
            </a:solidFill>
          </a:ln>
          <a:effectLst>
            <a:softEdge rad="0"/>
          </a:effectLst>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986F947-8745-4AE6-B379-CBF40E34F4C4}"/>
              </a:ext>
            </a:extLst>
          </p:cNvPr>
          <p:cNvCxnSpPr>
            <a:cxnSpLocks/>
          </p:cNvCxnSpPr>
          <p:nvPr/>
        </p:nvCxnSpPr>
        <p:spPr>
          <a:xfrm flipH="1">
            <a:off x="0" y="9644380"/>
            <a:ext cx="552450" cy="0"/>
          </a:xfrm>
          <a:prstGeom prst="line">
            <a:avLst/>
          </a:prstGeom>
          <a:ln w="12700">
            <a:solidFill>
              <a:srgbClr val="95A36B"/>
            </a:solidFill>
          </a:ln>
          <a:effectLst>
            <a:softEdge rad="0"/>
          </a:effectLst>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E0EDD186-FA1B-42C9-8A98-337D5AACFF08}"/>
              </a:ext>
            </a:extLst>
          </p:cNvPr>
          <p:cNvSpPr>
            <a:spLocks noGrp="1"/>
          </p:cNvSpPr>
          <p:nvPr>
            <p:ph type="sldNum" sz="quarter" idx="12"/>
          </p:nvPr>
        </p:nvSpPr>
        <p:spPr/>
        <p:txBody>
          <a:bodyPr/>
          <a:lstStyle/>
          <a:p>
            <a:fld id="{B089C809-6EB5-4004-BA1E-5D450F5B9845}" type="slidenum">
              <a:rPr lang="en-GB" smtClean="0"/>
              <a:t>3</a:t>
            </a:fld>
            <a:endParaRPr lang="en-GB"/>
          </a:p>
        </p:txBody>
      </p:sp>
      <p:sp>
        <p:nvSpPr>
          <p:cNvPr id="3" name="TextBox 2">
            <a:extLst>
              <a:ext uri="{FF2B5EF4-FFF2-40B4-BE49-F238E27FC236}">
                <a16:creationId xmlns:a16="http://schemas.microsoft.com/office/drawing/2014/main" id="{D1B1E4E7-BF54-A6A5-02F6-A0CA01F63542}"/>
              </a:ext>
            </a:extLst>
          </p:cNvPr>
          <p:cNvSpPr txBox="1"/>
          <p:nvPr/>
        </p:nvSpPr>
        <p:spPr>
          <a:xfrm>
            <a:off x="439096" y="3189794"/>
            <a:ext cx="6200342" cy="7212231"/>
          </a:xfrm>
          <a:prstGeom prst="rect">
            <a:avLst/>
          </a:prstGeom>
          <a:noFill/>
        </p:spPr>
        <p:txBody>
          <a:bodyPr wrap="square" lIns="91440" tIns="45720" rIns="91440" bIns="45720" anchor="t">
            <a:spAutoFit/>
          </a:bodyPr>
          <a:lstStyle/>
          <a:p>
            <a:pPr algn="just"/>
            <a:r>
              <a:rPr lang="en-US" sz="1200" b="1" dirty="0">
                <a:solidFill>
                  <a:srgbClr val="000000"/>
                </a:solidFill>
                <a:latin typeface="Calibri"/>
                <a:ea typeface="Calibri"/>
                <a:cs typeface="Calibri"/>
              </a:rPr>
              <a:t>About PEAS Partnerships Team</a:t>
            </a:r>
            <a:endParaRPr lang="en-US" sz="1200" dirty="0">
              <a:ea typeface="Calibri" panose="020F0502020204030204"/>
              <a:cs typeface="Calibri" panose="020F0502020204030204"/>
            </a:endParaRPr>
          </a:p>
          <a:p>
            <a:pPr algn="just">
              <a:spcAft>
                <a:spcPts val="800"/>
              </a:spcAft>
            </a:pPr>
            <a:r>
              <a:rPr lang="en-US" sz="1200" dirty="0">
                <a:ea typeface="Calibri" panose="020F0502020204030204"/>
                <a:cs typeface="Calibri" panose="020F0502020204030204"/>
              </a:rPr>
              <a:t>The PEAS Partnerships Team is a small team of fundraisers at the heart of PEAS’ funding engine.  What makes PEAS fundraising so successful is our ‘everyone’s a fundraiser’ approach which embeds fundraising into every teams’ objectives. This means we are supported by a wider team </a:t>
            </a:r>
            <a:r>
              <a:rPr lang="en-US" sz="1200" dirty="0">
                <a:highlight>
                  <a:srgbClr val="FFFFFF"/>
                </a:highlight>
                <a:ea typeface="Calibri" panose="020F0502020204030204"/>
                <a:cs typeface="Calibri" panose="020F0502020204030204"/>
              </a:rPr>
              <a:t>of colleagues (Operations, Technical and in-country teams) to raise in excess of £7M per year. Last year we formed a game changing partnership with </a:t>
            </a:r>
            <a:r>
              <a:rPr lang="en-US" sz="1200" dirty="0">
                <a:highlight>
                  <a:srgbClr val="FFFFFF"/>
                </a:highlight>
                <a:ea typeface="Calibri" panose="020F0502020204030204"/>
                <a:cs typeface="Calibri" panose="020F0502020204030204"/>
                <a:hlinkClick r:id="rId4"/>
              </a:rPr>
              <a:t>Impact Network</a:t>
            </a:r>
            <a:r>
              <a:rPr lang="en-US" sz="1200" dirty="0">
                <a:highlight>
                  <a:srgbClr val="FFFFFF"/>
                </a:highlight>
                <a:ea typeface="Calibri" panose="020F0502020204030204"/>
                <a:cs typeface="Calibri" panose="020F0502020204030204"/>
              </a:rPr>
              <a:t> in New York. We work hand in hand with the US team to grow our income from Philanthropy in the US.   </a:t>
            </a:r>
          </a:p>
          <a:p>
            <a:pPr algn="just"/>
            <a:r>
              <a:rPr lang="en-US" sz="1200" b="1" dirty="0">
                <a:highlight>
                  <a:srgbClr val="FFFFFF"/>
                </a:highlight>
                <a:ea typeface="Calibri" panose="020F0502020204030204"/>
                <a:cs typeface="Calibri" panose="020F0502020204030204"/>
              </a:rPr>
              <a:t>PEAS Partnerships Team:</a:t>
            </a:r>
            <a:endParaRPr lang="en-US" sz="1200" b="1" dirty="0">
              <a:ea typeface="Calibri"/>
              <a:cs typeface="Calibri"/>
            </a:endParaRPr>
          </a:p>
          <a:p>
            <a:pPr marL="171450" indent="-171450" algn="just">
              <a:buFont typeface="Arial"/>
              <a:buChar char="•"/>
            </a:pPr>
            <a:r>
              <a:rPr lang="en-US" sz="1200" dirty="0">
                <a:ea typeface="Calibri"/>
                <a:cs typeface="Calibri"/>
              </a:rPr>
              <a:t>Comprises a Head of Partnerships, 2 Partnerships Lead (including this role) with specific areas of focus and 2 Partnerships Officers</a:t>
            </a:r>
          </a:p>
          <a:p>
            <a:pPr marL="171450" indent="-171450" algn="just">
              <a:buFont typeface="Arial"/>
              <a:buChar char="•"/>
            </a:pPr>
            <a:r>
              <a:rPr lang="en-US" sz="1200" dirty="0">
                <a:ea typeface="Calibri"/>
                <a:cs typeface="Calibri"/>
              </a:rPr>
              <a:t>Has overall responsibility for raising the income required to deliver PEAS ambitious global growth strategy. In 2025 this equates to  £7.6 million (£5.2 OPEX and 2.5 CAPEX)</a:t>
            </a:r>
          </a:p>
          <a:p>
            <a:pPr marL="171450" indent="-171450" algn="just">
              <a:buFont typeface="Arial"/>
              <a:buChar char="•"/>
            </a:pPr>
            <a:r>
              <a:rPr lang="en-US" sz="1200" dirty="0">
                <a:ea typeface="Calibri"/>
                <a:cs typeface="Calibri"/>
              </a:rPr>
              <a:t>Has direct responsibility for raising funds from corporates, trust and foundations, major donors and individuals</a:t>
            </a:r>
          </a:p>
          <a:p>
            <a:pPr marL="171450" indent="-171450" algn="just">
              <a:buFont typeface="Arial"/>
              <a:buChar char="•"/>
            </a:pPr>
            <a:r>
              <a:rPr lang="en-US" sz="1200" dirty="0">
                <a:ea typeface="Calibri"/>
                <a:cs typeface="Calibri"/>
              </a:rPr>
              <a:t>Supports other teams to raise income from technical foundations, institutions and funders based in the countries where we operate (currently Uganda, Zambia and Ghana, with ambitions to enter into new geographies in coming years).</a:t>
            </a:r>
          </a:p>
          <a:p>
            <a:pPr marL="171450" indent="-171450" algn="just">
              <a:buFont typeface="Arial"/>
              <a:buChar char="•"/>
            </a:pPr>
            <a:r>
              <a:rPr lang="en-US" sz="1200" dirty="0">
                <a:ea typeface="Calibri"/>
                <a:cs typeface="Calibri"/>
              </a:rPr>
              <a:t>Has a strong focus on diversification. Since 2019, we have reduced reliance on institutional grants from 50% of annual operating income to less than 25%. We did this by increasing our corporate and individual portfolio and trialing innovative social financing models.</a:t>
            </a:r>
          </a:p>
          <a:p>
            <a:pPr marL="171450" indent="-171450" algn="just">
              <a:buFont typeface="Arial"/>
              <a:buChar char="•"/>
            </a:pPr>
            <a:r>
              <a:rPr lang="en-US" sz="1200" dirty="0">
                <a:ea typeface="Calibri"/>
                <a:cs typeface="Calibri"/>
              </a:rPr>
              <a:t>Is innovative and entrepreneurial. We’re continuing to build financial resilience through further diversification e.g. building a legacy </a:t>
            </a:r>
            <a:r>
              <a:rPr lang="en-US" sz="1200" dirty="0" err="1">
                <a:ea typeface="Calibri"/>
                <a:cs typeface="Calibri"/>
              </a:rPr>
              <a:t>programme</a:t>
            </a:r>
            <a:r>
              <a:rPr lang="en-US" sz="1200" dirty="0">
                <a:ea typeface="Calibri"/>
                <a:cs typeface="Calibri"/>
              </a:rPr>
              <a:t>, engaging diaspora communities in the UK and US, and building presence in African and Asian philanthropic circles. </a:t>
            </a:r>
          </a:p>
          <a:p>
            <a:pPr marL="171450" indent="-171450" algn="just">
              <a:buFont typeface="Arial"/>
              <a:buChar char="•"/>
            </a:pPr>
            <a:r>
              <a:rPr lang="en-US" sz="1200" dirty="0">
                <a:ea typeface="Calibri"/>
                <a:cs typeface="Calibri"/>
              </a:rPr>
              <a:t>Leads and manages PEAS external communications including branding and language, the website, newsletters, social media, publications, case studies and films. </a:t>
            </a:r>
          </a:p>
          <a:p>
            <a:pPr algn="just"/>
            <a:endParaRPr lang="en-US" sz="1200" dirty="0">
              <a:solidFill>
                <a:srgbClr val="000000"/>
              </a:solidFill>
              <a:latin typeface="Calibri"/>
              <a:ea typeface="Calibri"/>
              <a:cs typeface="Calibri"/>
            </a:endParaRPr>
          </a:p>
          <a:p>
            <a:pPr algn="just"/>
            <a:r>
              <a:rPr lang="en-US" sz="1200" b="1" dirty="0">
                <a:solidFill>
                  <a:srgbClr val="000000"/>
                </a:solidFill>
                <a:latin typeface="Calibri"/>
                <a:ea typeface="Calibri"/>
                <a:cs typeface="Calibri"/>
              </a:rPr>
              <a:t>The Opportunity</a:t>
            </a:r>
          </a:p>
          <a:p>
            <a:pPr algn="just"/>
            <a:r>
              <a:rPr lang="en-US" sz="1200" dirty="0">
                <a:solidFill>
                  <a:srgbClr val="000000"/>
                </a:solidFill>
                <a:latin typeface="Calibri"/>
                <a:ea typeface="Calibri"/>
                <a:cs typeface="Calibri"/>
              </a:rPr>
              <a:t>The Philanthropy Lead role is an exciting opportunity to support PEAS in crucial areas during a period of growth. This will involve working closely with teams in the UK, US, Uganda, Zambia and Ghana to shape and grow our fundraising strategy as we prepare for scale. </a:t>
            </a:r>
            <a:r>
              <a:rPr lang="en-GB" sz="1200" b="0" i="0" u="none" strike="noStrike" noProof="0" dirty="0">
                <a:effectLst/>
              </a:rPr>
              <a:t>We are looking for an ambitious, entrepreneurial and creative fundraiser. So</a:t>
            </a:r>
            <a:r>
              <a:rPr lang="en-GB" sz="1200" dirty="0" err="1"/>
              <a:t>meone</a:t>
            </a:r>
            <a:r>
              <a:rPr lang="en-GB" sz="1200" dirty="0"/>
              <a:t> who is </a:t>
            </a:r>
            <a:r>
              <a:rPr lang="en-GB" sz="1200" b="0" i="0" u="none" strike="noStrike" noProof="0" dirty="0">
                <a:effectLst/>
              </a:rPr>
              <a:t>not afraid to take risks and try new things. With a track record of finding and securing income from philanthropists, individuals and private foundations.  If that sounds like you, we’d love to hear from you. </a:t>
            </a:r>
            <a:endParaRPr lang="en-GB" sz="1200" b="0" i="0" u="none" strike="noStrike" noProof="0" dirty="0">
              <a:effectLst/>
              <a:ea typeface="Calibri"/>
              <a:cs typeface="Calibri"/>
            </a:endParaRPr>
          </a:p>
          <a:p>
            <a:pPr algn="just"/>
            <a:endParaRPr lang="en-US" sz="1200" dirty="0">
              <a:solidFill>
                <a:srgbClr val="000000"/>
              </a:solidFill>
              <a:latin typeface="Calibri"/>
              <a:ea typeface="Calibri"/>
              <a:cs typeface="Calibri"/>
            </a:endParaRPr>
          </a:p>
          <a:p>
            <a:pPr algn="just"/>
            <a:endParaRPr lang="en-US" sz="1200" dirty="0">
              <a:solidFill>
                <a:srgbClr val="000000"/>
              </a:solidFill>
              <a:latin typeface="Calibri"/>
              <a:ea typeface="Calibri"/>
              <a:cs typeface="Calibri"/>
            </a:endParaRPr>
          </a:p>
          <a:p>
            <a:pPr algn="just"/>
            <a:endParaRPr lang="en-US" sz="1200" i="1" dirty="0">
              <a:solidFill>
                <a:srgbClr val="000000"/>
              </a:solidFill>
              <a:latin typeface="Calibri"/>
              <a:ea typeface="Calibri"/>
              <a:cs typeface="Calibri"/>
            </a:endParaRPr>
          </a:p>
          <a:p>
            <a:pPr algn="just"/>
            <a:endParaRPr lang="en-US" sz="1200" b="0" i="0" dirty="0">
              <a:solidFill>
                <a:srgbClr val="000000"/>
              </a:solidFill>
              <a:effectLst/>
              <a:latin typeface="Calibri"/>
              <a:ea typeface="Calibri"/>
              <a:cs typeface="Calibri"/>
            </a:endParaRPr>
          </a:p>
        </p:txBody>
      </p:sp>
      <p:graphicFrame>
        <p:nvGraphicFramePr>
          <p:cNvPr id="5" name="Table 4">
            <a:extLst>
              <a:ext uri="{FF2B5EF4-FFF2-40B4-BE49-F238E27FC236}">
                <a16:creationId xmlns:a16="http://schemas.microsoft.com/office/drawing/2014/main" id="{FE6852CA-AF97-CFD9-0B2A-CCF7CE213668}"/>
              </a:ext>
            </a:extLst>
          </p:cNvPr>
          <p:cNvGraphicFramePr>
            <a:graphicFrameLocks noGrp="1"/>
          </p:cNvGraphicFramePr>
          <p:nvPr>
            <p:extLst>
              <p:ext uri="{D42A27DB-BD31-4B8C-83A1-F6EECF244321}">
                <p14:modId xmlns:p14="http://schemas.microsoft.com/office/powerpoint/2010/main" val="3870323778"/>
              </p:ext>
            </p:extLst>
          </p:nvPr>
        </p:nvGraphicFramePr>
        <p:xfrm>
          <a:off x="488504" y="1376056"/>
          <a:ext cx="6101527" cy="1608434"/>
        </p:xfrm>
        <a:graphic>
          <a:graphicData uri="http://schemas.openxmlformats.org/drawingml/2006/table">
            <a:tbl>
              <a:tblPr/>
              <a:tblGrid>
                <a:gridCol w="1518665">
                  <a:extLst>
                    <a:ext uri="{9D8B030D-6E8A-4147-A177-3AD203B41FA5}">
                      <a16:colId xmlns:a16="http://schemas.microsoft.com/office/drawing/2014/main" val="1517440581"/>
                    </a:ext>
                  </a:extLst>
                </a:gridCol>
                <a:gridCol w="4582862">
                  <a:extLst>
                    <a:ext uri="{9D8B030D-6E8A-4147-A177-3AD203B41FA5}">
                      <a16:colId xmlns:a16="http://schemas.microsoft.com/office/drawing/2014/main" val="1155124648"/>
                    </a:ext>
                  </a:extLst>
                </a:gridCol>
              </a:tblGrid>
              <a:tr h="243708">
                <a:tc>
                  <a:txBody>
                    <a:bodyPr/>
                    <a:lstStyle/>
                    <a:p>
                      <a:pPr algn="l" rtl="0" fontAlgn="base"/>
                      <a:r>
                        <a:rPr lang="en-GB" sz="1050" b="1" i="0">
                          <a:solidFill>
                            <a:srgbClr val="FFFFFF"/>
                          </a:solidFill>
                          <a:effectLst/>
                          <a:latin typeface="Calibri"/>
                        </a:rPr>
                        <a:t>Role and department </a:t>
                      </a:r>
                      <a:r>
                        <a:rPr lang="en-GB" sz="1050" b="0" i="0">
                          <a:solidFill>
                            <a:srgbClr val="FFFFFF"/>
                          </a:solidFill>
                          <a:effectLst/>
                          <a:latin typeface="Calibri"/>
                        </a:rPr>
                        <a:t> </a:t>
                      </a:r>
                      <a:endParaRPr lang="en-GB" sz="1050" b="0" i="0">
                        <a:effectLst/>
                        <a:latin typeface="Calibri"/>
                      </a:endParaRPr>
                    </a:p>
                  </a:txBody>
                  <a:tcP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527425"/>
                    </a:solidFill>
                  </a:tcPr>
                </a:tc>
                <a:tc>
                  <a:txBody>
                    <a:bodyPr/>
                    <a:lstStyle/>
                    <a:p>
                      <a:pPr algn="just" rtl="0" fontAlgn="base"/>
                      <a:r>
                        <a:rPr lang="en-US" sz="1050" b="0" i="0" dirty="0">
                          <a:effectLst/>
                          <a:latin typeface="Calibri"/>
                        </a:rPr>
                        <a:t>Philanthropy Lead – Partnerships Team (reporting into the Head of Partnerships)</a:t>
                      </a:r>
                    </a:p>
                  </a:txBody>
                  <a:tcP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77638246"/>
                  </a:ext>
                </a:extLst>
              </a:tr>
              <a:tr h="243708">
                <a:tc>
                  <a:txBody>
                    <a:bodyPr/>
                    <a:lstStyle/>
                    <a:p>
                      <a:pPr algn="l" rtl="0" fontAlgn="base"/>
                      <a:r>
                        <a:rPr lang="en-GB" sz="1050" b="1" i="0">
                          <a:solidFill>
                            <a:srgbClr val="FFFFFF"/>
                          </a:solidFill>
                          <a:effectLst/>
                          <a:latin typeface="Calibri"/>
                        </a:rPr>
                        <a:t>Contract </a:t>
                      </a:r>
                      <a:r>
                        <a:rPr lang="en-GB" sz="1050" b="0" i="0">
                          <a:solidFill>
                            <a:srgbClr val="FFFFFF"/>
                          </a:solidFill>
                          <a:effectLst/>
                          <a:latin typeface="Calibri"/>
                        </a:rPr>
                        <a:t> </a:t>
                      </a:r>
                      <a:endParaRPr lang="en-GB" sz="1050" b="0" i="0">
                        <a:effectLst/>
                        <a:latin typeface="Calibri"/>
                      </a:endParaRPr>
                    </a:p>
                  </a:txBody>
                  <a:tcP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527425"/>
                    </a:solidFill>
                  </a:tcPr>
                </a:tc>
                <a:tc>
                  <a:txBody>
                    <a:bodyPr/>
                    <a:lstStyle/>
                    <a:p>
                      <a:pPr algn="just" rtl="0" fontAlgn="base"/>
                      <a:r>
                        <a:rPr lang="en-US" sz="1050" b="0" i="0">
                          <a:effectLst/>
                          <a:highlight>
                            <a:srgbClr val="FFFFFF"/>
                          </a:highlight>
                          <a:latin typeface="Calibri"/>
                        </a:rPr>
                        <a:t>Permanent</a:t>
                      </a:r>
                    </a:p>
                  </a:txBody>
                  <a:tcP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81181268"/>
                  </a:ext>
                </a:extLst>
              </a:tr>
              <a:tr h="398795">
                <a:tc>
                  <a:txBody>
                    <a:bodyPr/>
                    <a:lstStyle/>
                    <a:p>
                      <a:pPr algn="l" rtl="0" fontAlgn="base"/>
                      <a:r>
                        <a:rPr lang="en-GB" sz="1050" b="1" i="0">
                          <a:solidFill>
                            <a:srgbClr val="FFFFFF"/>
                          </a:solidFill>
                          <a:effectLst/>
                          <a:latin typeface="Calibri"/>
                        </a:rPr>
                        <a:t>Compensation </a:t>
                      </a:r>
                      <a:r>
                        <a:rPr lang="en-GB" sz="1050" b="0" i="0">
                          <a:solidFill>
                            <a:srgbClr val="FFFFFF"/>
                          </a:solidFill>
                          <a:effectLst/>
                          <a:latin typeface="Calibri"/>
                        </a:rPr>
                        <a:t> </a:t>
                      </a:r>
                      <a:endParaRPr lang="en-GB" sz="1050" b="0" i="0">
                        <a:effectLst/>
                        <a:latin typeface="Calibri"/>
                      </a:endParaRPr>
                    </a:p>
                  </a:txBody>
                  <a:tcP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527425"/>
                    </a:solidFill>
                  </a:tcPr>
                </a:tc>
                <a:tc>
                  <a:txBody>
                    <a:bodyPr/>
                    <a:lstStyle/>
                    <a:p>
                      <a:pPr algn="just" rtl="0" fontAlgn="base"/>
                      <a:r>
                        <a:rPr lang="en-US" sz="1050" b="0" i="0">
                          <a:effectLst/>
                          <a:highlight>
                            <a:srgbClr val="FFFFFF"/>
                          </a:highlight>
                          <a:latin typeface="Calibri"/>
                        </a:rPr>
                        <a:t>Salary range from £40,600 – 45,600 (dependent on experience) includes % London weighting</a:t>
                      </a:r>
                      <a:endParaRPr lang="en-US" sz="1050" b="0" i="0">
                        <a:effectLst/>
                        <a:highlight>
                          <a:srgbClr val="FFFFFF"/>
                        </a:highlight>
                      </a:endParaRPr>
                    </a:p>
                  </a:txBody>
                  <a:tcP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62970187"/>
                  </a:ext>
                </a:extLst>
              </a:tr>
              <a:tr h="398795">
                <a:tc>
                  <a:txBody>
                    <a:bodyPr/>
                    <a:lstStyle/>
                    <a:p>
                      <a:pPr algn="l" rtl="0" fontAlgn="base"/>
                      <a:r>
                        <a:rPr lang="en-GB" sz="1050" b="1" i="0">
                          <a:solidFill>
                            <a:srgbClr val="FFFFFF"/>
                          </a:solidFill>
                          <a:effectLst/>
                          <a:latin typeface="Calibri"/>
                        </a:rPr>
                        <a:t>Location </a:t>
                      </a:r>
                      <a:r>
                        <a:rPr lang="en-GB" sz="1050" b="0" i="0">
                          <a:solidFill>
                            <a:srgbClr val="FFFFFF"/>
                          </a:solidFill>
                          <a:effectLst/>
                          <a:latin typeface="Calibri"/>
                        </a:rPr>
                        <a:t> </a:t>
                      </a:r>
                      <a:endParaRPr lang="en-GB" sz="1050" b="0" i="0">
                        <a:effectLst/>
                        <a:latin typeface="Calibri"/>
                      </a:endParaRPr>
                    </a:p>
                  </a:txBody>
                  <a:tcP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527425"/>
                    </a:solidFill>
                  </a:tcPr>
                </a:tc>
                <a:tc>
                  <a:txBody>
                    <a:bodyPr/>
                    <a:lstStyle/>
                    <a:p>
                      <a:pPr lvl="0" algn="just">
                        <a:buNone/>
                      </a:pPr>
                      <a:r>
                        <a:rPr lang="en-US" sz="1050" b="0" i="0" u="none" strike="noStrike" baseline="0" noProof="0" dirty="0">
                          <a:solidFill>
                            <a:srgbClr val="000000"/>
                          </a:solidFill>
                          <a:effectLst/>
                          <a:highlight>
                            <a:srgbClr val="FFFFFF"/>
                          </a:highlight>
                          <a:latin typeface="+mn-lt"/>
                        </a:rPr>
                        <a:t>Hybrid. 2 days per week in London Office (Bermondsey). Some travel (1-3 trips per year) to Uganda, Zambia and Ghana will be required. </a:t>
                      </a:r>
                    </a:p>
                  </a:txBody>
                  <a:tcP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19779973"/>
                  </a:ext>
                </a:extLst>
              </a:tr>
              <a:tr h="282554">
                <a:tc>
                  <a:txBody>
                    <a:bodyPr/>
                    <a:lstStyle/>
                    <a:p>
                      <a:pPr algn="l" rtl="0" fontAlgn="base"/>
                      <a:r>
                        <a:rPr lang="en-GB" sz="1050" b="1" i="0">
                          <a:solidFill>
                            <a:srgbClr val="FFFFFF"/>
                          </a:solidFill>
                          <a:effectLst/>
                          <a:latin typeface="Calibri"/>
                        </a:rPr>
                        <a:t>Start date </a:t>
                      </a:r>
                      <a:r>
                        <a:rPr lang="en-GB" sz="1050" b="0" i="0">
                          <a:solidFill>
                            <a:srgbClr val="FFFFFF"/>
                          </a:solidFill>
                          <a:effectLst/>
                          <a:latin typeface="Calibri"/>
                        </a:rPr>
                        <a:t> </a:t>
                      </a:r>
                      <a:endParaRPr lang="en-GB" sz="1050" b="0" i="0">
                        <a:effectLst/>
                        <a:latin typeface="Calibri"/>
                      </a:endParaRPr>
                    </a:p>
                  </a:txBody>
                  <a:tcPr>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527425"/>
                    </a:solidFill>
                  </a:tcPr>
                </a:tc>
                <a:tc>
                  <a:txBody>
                    <a:bodyPr/>
                    <a:lstStyle/>
                    <a:p>
                      <a:pPr lvl="0" algn="just">
                        <a:buNone/>
                      </a:pPr>
                      <a:r>
                        <a:rPr lang="en-US" sz="1050" b="0" i="0" dirty="0">
                          <a:effectLst/>
                          <a:latin typeface="Calibri"/>
                        </a:rPr>
                        <a:t>Immediately</a:t>
                      </a:r>
                    </a:p>
                  </a:txBody>
                  <a:tcPr>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5389286"/>
                  </a:ext>
                </a:extLst>
              </a:tr>
            </a:tbl>
          </a:graphicData>
        </a:graphic>
      </p:graphicFrame>
    </p:spTree>
    <p:extLst>
      <p:ext uri="{BB962C8B-B14F-4D97-AF65-F5344CB8AC3E}">
        <p14:creationId xmlns:p14="http://schemas.microsoft.com/office/powerpoint/2010/main" val="4182747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4">
            <a:extLst>
              <a:ext uri="{FF2B5EF4-FFF2-40B4-BE49-F238E27FC236}">
                <a16:creationId xmlns:a16="http://schemas.microsoft.com/office/drawing/2014/main" id="{F7991165-C60C-498C-8305-37896DB648B3}"/>
              </a:ext>
            </a:extLst>
          </p:cNvPr>
          <p:cNvGraphicFramePr>
            <a:graphicFrameLocks noGrp="1"/>
          </p:cNvGraphicFramePr>
          <p:nvPr>
            <p:extLst>
              <p:ext uri="{D42A27DB-BD31-4B8C-83A1-F6EECF244321}">
                <p14:modId xmlns:p14="http://schemas.microsoft.com/office/powerpoint/2010/main" val="2971397805"/>
              </p:ext>
            </p:extLst>
          </p:nvPr>
        </p:nvGraphicFramePr>
        <p:xfrm>
          <a:off x="282575" y="1332001"/>
          <a:ext cx="6276626" cy="8259022"/>
        </p:xfrm>
        <a:graphic>
          <a:graphicData uri="http://schemas.openxmlformats.org/drawingml/2006/table">
            <a:tbl>
              <a:tblPr firstRow="1" bandRow="1">
                <a:tableStyleId>{2D5ABB26-0587-4C30-8999-92F81FD0307C}</a:tableStyleId>
              </a:tblPr>
              <a:tblGrid>
                <a:gridCol w="6276626">
                  <a:extLst>
                    <a:ext uri="{9D8B030D-6E8A-4147-A177-3AD203B41FA5}">
                      <a16:colId xmlns:a16="http://schemas.microsoft.com/office/drawing/2014/main" val="1959228391"/>
                    </a:ext>
                  </a:extLst>
                </a:gridCol>
              </a:tblGrid>
              <a:tr h="7984702">
                <a:tc>
                  <a:txBody>
                    <a:bodyPr/>
                    <a:lstStyle/>
                    <a:p>
                      <a:pPr marL="0" lvl="0" indent="0" algn="l">
                        <a:lnSpc>
                          <a:spcPct val="100000"/>
                        </a:lnSpc>
                        <a:buNone/>
                      </a:pPr>
                      <a:r>
                        <a:rPr lang="en-US" sz="1200" b="0" i="0" u="none" strike="noStrike" kern="1200" baseline="0" noProof="0" dirty="0">
                          <a:solidFill>
                            <a:srgbClr val="000000"/>
                          </a:solidFill>
                          <a:effectLst/>
                          <a:latin typeface="+mn-lt"/>
                        </a:rPr>
                        <a:t>As </a:t>
                      </a:r>
                      <a:r>
                        <a:rPr lang="en-US" sz="1200" b="0" i="0" dirty="0">
                          <a:effectLst/>
                          <a:latin typeface="+mn-lt"/>
                        </a:rPr>
                        <a:t>Partnerships Lead – Philanthropy, you </a:t>
                      </a:r>
                      <a:r>
                        <a:rPr lang="en-US" sz="1200" b="0" i="0" u="none" strike="noStrike" kern="1200" baseline="0" noProof="0" dirty="0">
                          <a:solidFill>
                            <a:srgbClr val="000000"/>
                          </a:solidFill>
                          <a:effectLst/>
                          <a:latin typeface="+mn-lt"/>
                        </a:rPr>
                        <a:t>will play a critical role in growing PEAS income from </a:t>
                      </a:r>
                      <a:r>
                        <a:rPr lang="en-US" sz="1200" b="0" i="0" kern="1200" noProof="0" dirty="0">
                          <a:solidFill>
                            <a:schemeClr val="tx1"/>
                          </a:solidFill>
                          <a:effectLst/>
                          <a:latin typeface="+mn-lt"/>
                          <a:ea typeface="+mn-ea"/>
                          <a:cs typeface="+mn-cs"/>
                        </a:rPr>
                        <a:t>Philanthropists and Private Foundations, as well as supporting more generally on new partnerships. You will </a:t>
                      </a:r>
                      <a:r>
                        <a:rPr lang="en-GB" sz="1200" b="0" i="0" kern="1200" noProof="0" dirty="0">
                          <a:solidFill>
                            <a:schemeClr val="tx1"/>
                          </a:solidFill>
                          <a:effectLst/>
                          <a:latin typeface="+mn-lt"/>
                          <a:ea typeface="+mn-ea"/>
                          <a:cs typeface="+mn-cs"/>
                        </a:rPr>
                        <a:t>be part of </a:t>
                      </a:r>
                      <a:r>
                        <a:rPr lang="en-GB" sz="1200" b="0" i="0" kern="1200" dirty="0">
                          <a:solidFill>
                            <a:schemeClr val="tx1"/>
                          </a:solidFill>
                          <a:effectLst/>
                          <a:latin typeface="+mn-lt"/>
                          <a:ea typeface="+mn-ea"/>
                          <a:cs typeface="+mn-cs"/>
                        </a:rPr>
                        <a:t>a small global team (line managing one), contributing new ideas, networks and results to help us meet our income targets</a:t>
                      </a:r>
                      <a:r>
                        <a:rPr lang="en-US" sz="1200" b="0" i="0" kern="1200" noProof="0" dirty="0">
                          <a:solidFill>
                            <a:schemeClr val="tx1"/>
                          </a:solidFill>
                          <a:effectLst/>
                          <a:latin typeface="+mn-lt"/>
                          <a:ea typeface="+mn-ea"/>
                          <a:cs typeface="+mn-cs"/>
                        </a:rPr>
                        <a:t>. </a:t>
                      </a:r>
                      <a:endParaRPr lang="en-US" sz="1200" b="0" dirty="0">
                        <a:latin typeface="+mn-lt"/>
                      </a:endParaRPr>
                    </a:p>
                    <a:p>
                      <a:pPr marL="0" lvl="0" indent="0" algn="l">
                        <a:lnSpc>
                          <a:spcPct val="100000"/>
                        </a:lnSpc>
                        <a:buNone/>
                      </a:pPr>
                      <a:endParaRPr lang="en-US" sz="1200" b="0" i="0" u="none" strike="noStrike" kern="1200" baseline="0" noProof="0" dirty="0">
                        <a:solidFill>
                          <a:srgbClr val="000000"/>
                        </a:solidFill>
                        <a:effectLst/>
                        <a:latin typeface="+mn-lt"/>
                      </a:endParaRPr>
                    </a:p>
                    <a:p>
                      <a:pPr marL="0" lvl="0" indent="0" algn="l">
                        <a:lnSpc>
                          <a:spcPct val="100000"/>
                        </a:lnSpc>
                        <a:buNone/>
                      </a:pPr>
                      <a:r>
                        <a:rPr lang="en-US" sz="1200" b="1" i="0" u="none" strike="noStrike" kern="1200" baseline="0" noProof="0" dirty="0">
                          <a:solidFill>
                            <a:srgbClr val="000000"/>
                          </a:solidFill>
                          <a:effectLst/>
                          <a:latin typeface="+mn-lt"/>
                        </a:rPr>
                        <a:t>1. Building new philanthropic partnerships and funding opportunities (60%)</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latin typeface="+mn-lt"/>
                        </a:rPr>
                        <a:t>Create and cultivate a robust major donor pipeline through prospect research, network mapping, networking and cross-collaboration with other teams and PEAS supporters. This will involve: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GB" sz="1200" dirty="0">
                          <a:latin typeface="+mn-lt"/>
                        </a:rPr>
                        <a:t>Monitoring the fundraising ecosystem, conducting in-depth prospect research and engaging in proactive outreach campaigns through LinkedIn, emailing, networking and events.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GB" sz="1200" dirty="0">
                          <a:latin typeface="+mn-lt"/>
                        </a:rPr>
                        <a:t>Collaborating with the Head of Partnerships to develop a Philanthropy strategy, including setting conversion objectives and evaluating and monitoring the ROI of events and campaigns.</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GB" sz="1200" dirty="0">
                          <a:latin typeface="+mn-lt"/>
                        </a:rPr>
                        <a:t>Working closely with leadership, fundraising colleagues and departments across the charity to align fundraising efforts with organisational priorities.</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GB" sz="1200" dirty="0">
                          <a:latin typeface="+mn-lt"/>
                        </a:rPr>
                        <a:t>Preparing compelling fundraising communications, pitches, proposals and presentations for prospective donors to secure new support.</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GB" sz="1200" dirty="0">
                          <a:latin typeface="+mn-lt"/>
                        </a:rPr>
                        <a:t>Maintaining high discipline and consistency in follow-up with leads and donors and using PEAS CRM (salesforce) to record up to date donor information and actions</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GB" sz="1200" dirty="0">
                          <a:latin typeface="+mn-lt"/>
                        </a:rPr>
                        <a:t>Work closely with PEAS Partnerships Lead to identify opportunities to leverage support from corporate and other contacts or vice versa</a:t>
                      </a:r>
                    </a:p>
                    <a:p>
                      <a:pPr marL="171450" marR="0" lvl="0" indent="-171450" algn="l" defTabSz="685800" rtl="0" eaLnBrk="1" fontAlgn="auto" latinLnBrk="0" hangingPunct="1">
                        <a:lnSpc>
                          <a:spcPct val="100000"/>
                        </a:lnSpc>
                        <a:spcBef>
                          <a:spcPts val="0"/>
                        </a:spcBef>
                        <a:spcAft>
                          <a:spcPts val="0"/>
                        </a:spcAft>
                        <a:buClrTx/>
                        <a:buSzTx/>
                        <a:buFontTx/>
                        <a:buChar char="-"/>
                        <a:tabLst/>
                        <a:defRPr/>
                      </a:pPr>
                      <a:endParaRPr lang="en-US" sz="1200" b="1" i="0" u="none" strike="noStrike" kern="1200" baseline="0" noProof="0" dirty="0">
                        <a:solidFill>
                          <a:srgbClr val="000000"/>
                        </a:solidFill>
                        <a:effectLst/>
                        <a:latin typeface="+mn-lt"/>
                      </a:endParaRPr>
                    </a:p>
                    <a:p>
                      <a:pPr marL="0" lvl="0" indent="0" algn="l">
                        <a:lnSpc>
                          <a:spcPct val="100000"/>
                        </a:lnSpc>
                        <a:buNone/>
                      </a:pPr>
                      <a:r>
                        <a:rPr lang="en-US" sz="1200" b="1" i="0" u="none" strike="noStrike" kern="1200" baseline="0" noProof="0" dirty="0">
                          <a:solidFill>
                            <a:srgbClr val="000000"/>
                          </a:solidFill>
                          <a:effectLst/>
                          <a:latin typeface="+mn-lt"/>
                        </a:rPr>
                        <a:t>2. Growing existing relationships with PEAS major donors and emerging major donors (30%)</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200" b="0" i="0" u="none" strike="noStrike" kern="1200" baseline="0" noProof="0" dirty="0">
                          <a:solidFill>
                            <a:srgbClr val="000000"/>
                          </a:solidFill>
                          <a:effectLst/>
                          <a:latin typeface="+mn-lt"/>
                        </a:rPr>
                        <a:t>Deepen and grow PEAS relationships with major donors and individuals to ensure a </a:t>
                      </a:r>
                      <a:r>
                        <a:rPr lang="en-GB" sz="1200" kern="1200" dirty="0">
                          <a:solidFill>
                            <a:schemeClr val="tx1"/>
                          </a:solidFill>
                          <a:latin typeface="+mn-lt"/>
                          <a:ea typeface="+mn-ea"/>
                          <a:cs typeface="+mn-cs"/>
                        </a:rPr>
                        <a:t>a 90%+ renewal rate. </a:t>
                      </a:r>
                      <a:r>
                        <a:rPr lang="en-GB" sz="1200" dirty="0">
                          <a:latin typeface="+mn-lt"/>
                        </a:rPr>
                        <a:t>This will involve: </a:t>
                      </a:r>
                      <a:endParaRPr lang="en-GB" sz="1200" b="0" kern="1200" dirty="0">
                        <a:solidFill>
                          <a:schemeClr val="tx1"/>
                        </a:solidFill>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latin typeface="+mn-lt"/>
                          <a:ea typeface="+mn-ea"/>
                          <a:cs typeface="+mn-cs"/>
                        </a:rPr>
                        <a:t>Developing cultivation plans for PEAS’ current major donors and individuals through a variety of activities such as sharing engaging communications, impact data and monitoring reports, hosting events and school visits, and holding regular calls and face to face meetings </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latin typeface="+mn-lt"/>
                          <a:ea typeface="+mn-ea"/>
                          <a:cs typeface="+mn-cs"/>
                        </a:rPr>
                        <a:t>Support the CEO and Head of Partnerships with a subset of donors by preparing comms, impact data, reports, meeting briefings and timely reminders for engagement</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latin typeface="+mn-lt"/>
                          <a:ea typeface="+mn-ea"/>
                          <a:cs typeface="+mn-cs"/>
                        </a:rPr>
                        <a:t>Act as the main contact point for a subset of donors (could include major donors, trust and foundations and corporates)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latin typeface="+mn-lt"/>
                        <a:ea typeface="+mn-ea"/>
                        <a:cs typeface="+mn-cs"/>
                      </a:endParaRPr>
                    </a:p>
                    <a:p>
                      <a:pPr marL="228600" marR="0" lvl="0" indent="-228600" algn="l" defTabSz="685800" rtl="0" eaLnBrk="1" fontAlgn="auto" latinLnBrk="0" hangingPunct="1">
                        <a:lnSpc>
                          <a:spcPct val="100000"/>
                        </a:lnSpc>
                        <a:spcBef>
                          <a:spcPts val="0"/>
                        </a:spcBef>
                        <a:spcAft>
                          <a:spcPts val="0"/>
                        </a:spcAft>
                        <a:buClrTx/>
                        <a:buSzTx/>
                        <a:buFontTx/>
                        <a:buAutoNum type="arabicPeriod" startAt="3"/>
                        <a:tabLst/>
                        <a:defRPr/>
                      </a:pPr>
                      <a:r>
                        <a:rPr lang="en-GB" sz="1200" b="1" kern="1200" dirty="0">
                          <a:solidFill>
                            <a:schemeClr val="tx1"/>
                          </a:solidFill>
                          <a:latin typeface="+mn-lt"/>
                          <a:ea typeface="+mn-ea"/>
                          <a:cs typeface="+mn-cs"/>
                        </a:rPr>
                        <a:t>Enhancing PEAS  communications and engagement activities (10%)</a:t>
                      </a:r>
                    </a:p>
                    <a:p>
                      <a:pPr marL="0" marR="0" lvl="0" indent="0" algn="l" defTabSz="6858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Develop a calendar of engagement opportunities. </a:t>
                      </a:r>
                      <a:r>
                        <a:rPr lang="en-GB" sz="1200" dirty="0">
                          <a:latin typeface="+mn-lt"/>
                        </a:rPr>
                        <a:t>This would include (but is not limited to): </a:t>
                      </a:r>
                      <a:endParaRPr lang="en-GB" sz="1200" kern="1200" dirty="0">
                        <a:solidFill>
                          <a:schemeClr val="tx1"/>
                        </a:solidFill>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latin typeface="+mn-lt"/>
                          <a:ea typeface="+mn-ea"/>
                          <a:cs typeface="+mn-cs"/>
                        </a:rPr>
                        <a:t>Creating a calendar of events (e.g. drinks receptions, breakfasts and webinars) as well as the themes and content to align to funder interests. </a:t>
                      </a:r>
                      <a:r>
                        <a:rPr lang="en-GB" sz="1200" i="1" kern="1200" dirty="0">
                          <a:solidFill>
                            <a:schemeClr val="tx1"/>
                          </a:solidFill>
                          <a:latin typeface="+mn-lt"/>
                          <a:ea typeface="+mn-ea"/>
                          <a:cs typeface="+mn-cs"/>
                        </a:rPr>
                        <a:t>Partnerships Officers</a:t>
                      </a:r>
                      <a:r>
                        <a:rPr lang="en-GB" sz="1200" i="0" kern="1200" dirty="0">
                          <a:solidFill>
                            <a:schemeClr val="tx1"/>
                          </a:solidFill>
                          <a:latin typeface="+mn-lt"/>
                          <a:ea typeface="+mn-ea"/>
                          <a:cs typeface="+mn-cs"/>
                        </a:rPr>
                        <a:t> </a:t>
                      </a:r>
                      <a:r>
                        <a:rPr lang="en-GB" sz="1200" i="1" kern="1200" dirty="0">
                          <a:solidFill>
                            <a:schemeClr val="tx1"/>
                          </a:solidFill>
                          <a:latin typeface="+mn-lt"/>
                          <a:ea typeface="+mn-ea"/>
                          <a:cs typeface="+mn-cs"/>
                        </a:rPr>
                        <a:t>will</a:t>
                      </a:r>
                      <a:r>
                        <a:rPr lang="en-GB" sz="1200" i="0" kern="1200" dirty="0">
                          <a:solidFill>
                            <a:schemeClr val="tx1"/>
                          </a:solidFill>
                          <a:latin typeface="+mn-lt"/>
                          <a:ea typeface="+mn-ea"/>
                          <a:cs typeface="+mn-cs"/>
                        </a:rPr>
                        <a:t> </a:t>
                      </a:r>
                      <a:r>
                        <a:rPr lang="en-GB" sz="1200" i="1" kern="1200" dirty="0">
                          <a:solidFill>
                            <a:schemeClr val="tx1"/>
                          </a:solidFill>
                          <a:latin typeface="+mn-lt"/>
                          <a:ea typeface="+mn-ea"/>
                          <a:cs typeface="+mn-cs"/>
                        </a:rPr>
                        <a:t>support on logistics.</a:t>
                      </a:r>
                      <a:endParaRPr lang="en-GB" sz="1200" kern="1200" dirty="0">
                        <a:solidFill>
                          <a:schemeClr val="tx1"/>
                        </a:solidFill>
                        <a:latin typeface="+mn-lt"/>
                        <a:ea typeface="+mn-ea"/>
                        <a:cs typeface="+mn-cs"/>
                      </a:endParaRP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latin typeface="+mn-lt"/>
                          <a:ea typeface="+mn-ea"/>
                          <a:cs typeface="+mn-cs"/>
                        </a:rPr>
                        <a:t>Supporting PEAS Ambassadors and in-country colleagues to host their own events.</a:t>
                      </a:r>
                    </a:p>
                    <a:p>
                      <a:pPr marL="171450" marR="0" lvl="0" indent="-171450" algn="l" defTabSz="685800" rtl="0" eaLnBrk="1" fontAlgn="auto" latinLnBrk="0" hangingPunct="1">
                        <a:lnSpc>
                          <a:spcPct val="100000"/>
                        </a:lnSpc>
                        <a:spcBef>
                          <a:spcPts val="0"/>
                        </a:spcBef>
                        <a:spcAft>
                          <a:spcPts val="0"/>
                        </a:spcAft>
                        <a:buClrTx/>
                        <a:buSzTx/>
                        <a:buFontTx/>
                        <a:buChar char="-"/>
                        <a:tabLst/>
                        <a:defRPr/>
                      </a:pPr>
                      <a:r>
                        <a:rPr lang="en-GB" sz="1200" b="0" kern="1200" dirty="0">
                          <a:solidFill>
                            <a:schemeClr val="tx1"/>
                          </a:solidFill>
                          <a:latin typeface="+mn-lt"/>
                          <a:ea typeface="+mn-ea"/>
                          <a:cs typeface="+mn-cs"/>
                        </a:rPr>
                        <a:t>Working with PEAS Communication Officer and in-country teams to collect stories, sound bites, photos and videos that can be used to engage a variety of audiences </a:t>
                      </a:r>
                      <a:endParaRPr lang="en-US" sz="1200" b="0" i="0" u="none" strike="noStrike" kern="1200" baseline="0" noProof="0" dirty="0">
                        <a:solidFill>
                          <a:srgbClr val="000000"/>
                        </a:solidFill>
                        <a:effectLst/>
                        <a:latin typeface="+mn-lt"/>
                      </a:endParaRPr>
                    </a:p>
                    <a:p>
                      <a:pPr marL="171450" lvl="0" indent="-171450" algn="l">
                        <a:lnSpc>
                          <a:spcPct val="100000"/>
                        </a:lnSpc>
                        <a:spcAft>
                          <a:spcPts val="800"/>
                        </a:spcAft>
                        <a:buFontTx/>
                        <a:buChar char="-"/>
                      </a:pPr>
                      <a:r>
                        <a:rPr lang="en-US" sz="1200" b="0" i="0" u="none" strike="noStrike" kern="1200" baseline="0" noProof="0" dirty="0">
                          <a:solidFill>
                            <a:srgbClr val="000000"/>
                          </a:solidFill>
                          <a:effectLst/>
                          <a:latin typeface="+mn-lt"/>
                        </a:rPr>
                        <a:t>Collaborating with PEAS US to share ideas that can be used and adapted for the US/UK context. </a:t>
                      </a:r>
                    </a:p>
                    <a:p>
                      <a:pPr marL="0" lvl="0" indent="0" algn="l">
                        <a:lnSpc>
                          <a:spcPct val="100000"/>
                        </a:lnSpc>
                        <a:buFontTx/>
                        <a:buNone/>
                      </a:pPr>
                      <a:r>
                        <a:rPr lang="en-US" sz="1200" b="0" i="0" u="none" strike="noStrike" kern="1200" baseline="0" noProof="0" dirty="0">
                          <a:solidFill>
                            <a:srgbClr val="000000"/>
                          </a:solidFill>
                          <a:effectLst/>
                          <a:latin typeface="+mn-lt"/>
                        </a:rPr>
                        <a:t>PEAS has a collaborative and supportive environment with everyone working towards the same goal. At times you will be required to pitch in to help others, and they’ll do the same for you.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1588465"/>
                  </a:ext>
                </a:extLst>
              </a:tr>
              <a:tr h="263232">
                <a:tc>
                  <a:txBody>
                    <a:bodyPr/>
                    <a:lstStyle/>
                    <a:p>
                      <a:pPr marL="0" indent="0" algn="just">
                        <a:buClr>
                          <a:srgbClr val="FF8133"/>
                        </a:buClr>
                        <a:buFont typeface="Arial" panose="020B0604020202020204" pitchFamily="34" charset="0"/>
                        <a:buNone/>
                      </a:pPr>
                      <a:endParaRPr lang="en-GB" sz="1200" kern="1200" dirty="0">
                        <a:solidFill>
                          <a:schemeClr val="tx1"/>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0252396"/>
                  </a:ext>
                </a:extLst>
              </a:tr>
            </a:tbl>
          </a:graphicData>
        </a:graphic>
      </p:graphicFrame>
      <p:graphicFrame>
        <p:nvGraphicFramePr>
          <p:cNvPr id="7" name="Table 4">
            <a:extLst>
              <a:ext uri="{FF2B5EF4-FFF2-40B4-BE49-F238E27FC236}">
                <a16:creationId xmlns:a16="http://schemas.microsoft.com/office/drawing/2014/main" id="{5D9D5CC5-AB8D-411A-A7AB-07D11B8D90AC}"/>
              </a:ext>
            </a:extLst>
          </p:cNvPr>
          <p:cNvGraphicFramePr>
            <a:graphicFrameLocks noGrp="1"/>
          </p:cNvGraphicFramePr>
          <p:nvPr>
            <p:extLst>
              <p:ext uri="{D42A27DB-BD31-4B8C-83A1-F6EECF244321}">
                <p14:modId xmlns:p14="http://schemas.microsoft.com/office/powerpoint/2010/main" val="916092692"/>
              </p:ext>
            </p:extLst>
          </p:nvPr>
        </p:nvGraphicFramePr>
        <p:xfrm>
          <a:off x="282574" y="-13506"/>
          <a:ext cx="4687584" cy="1080306"/>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4687584">
                  <a:extLst>
                    <a:ext uri="{9D8B030D-6E8A-4147-A177-3AD203B41FA5}">
                      <a16:colId xmlns:a16="http://schemas.microsoft.com/office/drawing/2014/main" val="1959228391"/>
                    </a:ext>
                  </a:extLst>
                </a:gridCol>
              </a:tblGrid>
              <a:tr h="1080306">
                <a:tc>
                  <a:txBody>
                    <a:bodyPr/>
                    <a:lstStyle/>
                    <a:p>
                      <a:pPr marL="361950" indent="0" algn="l"/>
                      <a:r>
                        <a:rPr lang="en-GB" sz="2000" b="1">
                          <a:solidFill>
                            <a:schemeClr val="bg1"/>
                          </a:solidFill>
                          <a:latin typeface="Futura BdCn BT" panose="020B0706020204020204" pitchFamily="34" charset="0"/>
                        </a:rPr>
                        <a:t>Responsibilities of the Role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1588465"/>
                  </a:ext>
                </a:extLst>
              </a:tr>
            </a:tbl>
          </a:graphicData>
        </a:graphic>
      </p:graphicFrame>
      <p:pic>
        <p:nvPicPr>
          <p:cNvPr id="12" name="Picture 11" descr="A picture containing person, indoor&#10;&#10;Description automatically generated">
            <a:extLst>
              <a:ext uri="{FF2B5EF4-FFF2-40B4-BE49-F238E27FC236}">
                <a16:creationId xmlns:a16="http://schemas.microsoft.com/office/drawing/2014/main" id="{04FDDBFF-F3FF-4AC7-96B5-48B1139501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0525" r="12770"/>
          <a:stretch/>
        </p:blipFill>
        <p:spPr>
          <a:xfrm>
            <a:off x="4998734" y="-7394"/>
            <a:ext cx="1573516" cy="1074194"/>
          </a:xfrm>
          <a:prstGeom prst="parallelogram">
            <a:avLst/>
          </a:prstGeom>
        </p:spPr>
      </p:pic>
      <p:sp>
        <p:nvSpPr>
          <p:cNvPr id="2" name="Slide Number Placeholder 1">
            <a:extLst>
              <a:ext uri="{FF2B5EF4-FFF2-40B4-BE49-F238E27FC236}">
                <a16:creationId xmlns:a16="http://schemas.microsoft.com/office/drawing/2014/main" id="{0D74390C-AFE0-4CA0-BAEC-6FEAF7FF5A49}"/>
              </a:ext>
            </a:extLst>
          </p:cNvPr>
          <p:cNvSpPr>
            <a:spLocks noGrp="1"/>
          </p:cNvSpPr>
          <p:nvPr>
            <p:ph type="sldNum" sz="quarter" idx="12"/>
          </p:nvPr>
        </p:nvSpPr>
        <p:spPr/>
        <p:txBody>
          <a:bodyPr/>
          <a:lstStyle/>
          <a:p>
            <a:fld id="{B089C809-6EB5-4004-BA1E-5D450F5B9845}" type="slidenum">
              <a:rPr lang="en-GB" smtClean="0"/>
              <a:t>4</a:t>
            </a:fld>
            <a:endParaRPr lang="en-GB"/>
          </a:p>
        </p:txBody>
      </p:sp>
    </p:spTree>
    <p:extLst>
      <p:ext uri="{BB962C8B-B14F-4D97-AF65-F5344CB8AC3E}">
        <p14:creationId xmlns:p14="http://schemas.microsoft.com/office/powerpoint/2010/main" val="2157439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4">
            <a:extLst>
              <a:ext uri="{FF2B5EF4-FFF2-40B4-BE49-F238E27FC236}">
                <a16:creationId xmlns:a16="http://schemas.microsoft.com/office/drawing/2014/main" id="{F7991165-C60C-498C-8305-37896DB648B3}"/>
              </a:ext>
            </a:extLst>
          </p:cNvPr>
          <p:cNvGraphicFramePr>
            <a:graphicFrameLocks noGrp="1"/>
          </p:cNvGraphicFramePr>
          <p:nvPr>
            <p:extLst>
              <p:ext uri="{D42A27DB-BD31-4B8C-83A1-F6EECF244321}">
                <p14:modId xmlns:p14="http://schemas.microsoft.com/office/powerpoint/2010/main" val="2762089004"/>
              </p:ext>
            </p:extLst>
          </p:nvPr>
        </p:nvGraphicFramePr>
        <p:xfrm>
          <a:off x="490889" y="1360424"/>
          <a:ext cx="6084538" cy="7985760"/>
        </p:xfrm>
        <a:graphic>
          <a:graphicData uri="http://schemas.openxmlformats.org/drawingml/2006/table">
            <a:tbl>
              <a:tblPr firstRow="1" bandRow="1">
                <a:tableStyleId>{2D5ABB26-0587-4C30-8999-92F81FD0307C}</a:tableStyleId>
              </a:tblPr>
              <a:tblGrid>
                <a:gridCol w="6084538">
                  <a:extLst>
                    <a:ext uri="{9D8B030D-6E8A-4147-A177-3AD203B41FA5}">
                      <a16:colId xmlns:a16="http://schemas.microsoft.com/office/drawing/2014/main" val="1959228391"/>
                    </a:ext>
                  </a:extLst>
                </a:gridCol>
              </a:tblGrid>
              <a:tr h="288000">
                <a:tc>
                  <a:txBody>
                    <a:bodyPr/>
                    <a:lstStyle/>
                    <a:p>
                      <a:pPr rtl="0" fontAlgn="base"/>
                      <a:r>
                        <a:rPr lang="en-US" sz="1200" b="1" i="0" kern="1200" dirty="0">
                          <a:solidFill>
                            <a:schemeClr val="tx1"/>
                          </a:solidFill>
                          <a:effectLst/>
                          <a:latin typeface="+mn-lt"/>
                          <a:ea typeface="+mn-ea"/>
                          <a:cs typeface="+mn-cs"/>
                        </a:rPr>
                        <a:t>Someone who has</a:t>
                      </a:r>
                      <a:r>
                        <a:rPr lang="en-US" sz="1200" b="0" i="0" kern="1200" dirty="0">
                          <a:solidFill>
                            <a:schemeClr val="tx1"/>
                          </a:solidFill>
                          <a:effectLst/>
                          <a:latin typeface="+mn-lt"/>
                          <a:ea typeface="+mn-ea"/>
                          <a:cs typeface="+mn-cs"/>
                        </a:rPr>
                        <a:t> ..</a:t>
                      </a:r>
                    </a:p>
                    <a:p>
                      <a:pPr marL="171450" lvl="0" indent="-171450" algn="l" rtl="0" fontAlgn="base">
                        <a:lnSpc>
                          <a:spcPct val="100000"/>
                        </a:lnSpc>
                        <a:buClr>
                          <a:srgbClr val="FF8133"/>
                        </a:buClr>
                        <a:buFont typeface="Wingdings" panose="05000000000000000000" pitchFamily="2" charset="2"/>
                        <a:buChar char="ü"/>
                      </a:pPr>
                      <a:r>
                        <a:rPr lang="en-GB" sz="1200" b="0" i="0" kern="1200" dirty="0">
                          <a:solidFill>
                            <a:schemeClr val="tx1"/>
                          </a:solidFill>
                          <a:effectLst/>
                          <a:latin typeface="+mn-lt"/>
                          <a:ea typeface="+mn-ea"/>
                          <a:cs typeface="+mn-cs"/>
                        </a:rPr>
                        <a:t>Strong experience in fundraising with a track record of asking for and securing major gifts </a:t>
                      </a:r>
                    </a:p>
                    <a:p>
                      <a:pPr marL="171450" lvl="0" indent="-171450" algn="l" rtl="0" fontAlgn="base">
                        <a:lnSpc>
                          <a:spcPct val="100000"/>
                        </a:lnSpc>
                        <a:buClr>
                          <a:srgbClr val="FF8133"/>
                        </a:buClr>
                        <a:buFont typeface="Wingdings" panose="05000000000000000000" pitchFamily="2" charset="2"/>
                        <a:buChar char="ü"/>
                      </a:pPr>
                      <a:r>
                        <a:rPr lang="en-GB" sz="1200" b="0" i="0" kern="1200" dirty="0">
                          <a:solidFill>
                            <a:schemeClr val="tx1"/>
                          </a:solidFill>
                          <a:effectLst/>
                          <a:latin typeface="+mn-lt"/>
                          <a:ea typeface="+mn-ea"/>
                          <a:cs typeface="+mn-cs"/>
                        </a:rPr>
                        <a:t>Proven track record of finding new funders through your own or other’s networks</a:t>
                      </a:r>
                    </a:p>
                    <a:p>
                      <a:pPr marL="171450" lvl="0" indent="-171450" algn="l" rtl="0" fontAlgn="base">
                        <a:lnSpc>
                          <a:spcPct val="100000"/>
                        </a:lnSpc>
                        <a:buClr>
                          <a:srgbClr val="FF8133"/>
                        </a:buClr>
                        <a:buFont typeface="Wingdings" panose="05000000000000000000" pitchFamily="2" charset="2"/>
                        <a:buChar char="ü"/>
                      </a:pPr>
                      <a:r>
                        <a:rPr lang="en-GB" sz="1200" b="0" i="0" kern="1200" dirty="0">
                          <a:solidFill>
                            <a:schemeClr val="tx1"/>
                          </a:solidFill>
                          <a:effectLst/>
                          <a:latin typeface="+mn-lt"/>
                          <a:ea typeface="+mn-ea"/>
                          <a:cs typeface="+mn-cs"/>
                        </a:rPr>
                        <a:t>Demonstrable experience of running successful major donor stewardship and cultivation programmes and building donor relationships</a:t>
                      </a:r>
                    </a:p>
                    <a:p>
                      <a:pPr marL="171450" lvl="0" indent="-171450" algn="l" rtl="0" fontAlgn="base">
                        <a:lnSpc>
                          <a:spcPct val="100000"/>
                        </a:lnSpc>
                        <a:buClr>
                          <a:srgbClr val="FF8133"/>
                        </a:buClr>
                        <a:buFont typeface="Wingdings" panose="05000000000000000000" pitchFamily="2" charset="2"/>
                        <a:buChar char="ü"/>
                      </a:pPr>
                      <a:r>
                        <a:rPr lang="en-GB" sz="1200" b="0" i="0" kern="1200" dirty="0">
                          <a:solidFill>
                            <a:schemeClr val="tx1"/>
                          </a:solidFill>
                          <a:effectLst/>
                          <a:latin typeface="+mn-lt"/>
                          <a:ea typeface="+mn-ea"/>
                          <a:cs typeface="+mn-cs"/>
                        </a:rPr>
                        <a:t>Experience designing and running a successful events programme including developing engaging content (speeches, marketing materials, videos etc)</a:t>
                      </a:r>
                    </a:p>
                    <a:p>
                      <a:pPr marL="171450" lvl="0" indent="-171450" algn="l" rtl="0" fontAlgn="base">
                        <a:lnSpc>
                          <a:spcPct val="100000"/>
                        </a:lnSpc>
                        <a:buClr>
                          <a:srgbClr val="FF8133"/>
                        </a:buClr>
                        <a:buFont typeface="Wingdings" panose="05000000000000000000" pitchFamily="2" charset="2"/>
                        <a:buChar char="ü"/>
                      </a:pPr>
                      <a:r>
                        <a:rPr lang="en-GB" sz="1200" b="0" i="0" kern="1200" dirty="0">
                          <a:solidFill>
                            <a:schemeClr val="tx1"/>
                          </a:solidFill>
                          <a:effectLst/>
                          <a:latin typeface="+mn-lt"/>
                          <a:ea typeface="+mn-ea"/>
                          <a:cs typeface="+mn-cs"/>
                        </a:rPr>
                        <a:t>Experience working with international teams to facilitate gathering content for funder communications and knowledge of ethical communications practices (desirable)</a:t>
                      </a:r>
                    </a:p>
                    <a:p>
                      <a:pPr marL="171450" lvl="0" indent="-171450" algn="l" rtl="0" fontAlgn="base">
                        <a:lnSpc>
                          <a:spcPct val="100000"/>
                        </a:lnSpc>
                        <a:buClr>
                          <a:srgbClr val="FF8133"/>
                        </a:buClr>
                        <a:buFont typeface="Wingdings" panose="05000000000000000000" pitchFamily="2" charset="2"/>
                        <a:buChar char="ü"/>
                      </a:pPr>
                      <a:r>
                        <a:rPr lang="en-GB" sz="1200" b="0" i="0" kern="1200" dirty="0">
                          <a:solidFill>
                            <a:schemeClr val="tx1"/>
                          </a:solidFill>
                          <a:effectLst/>
                          <a:latin typeface="+mn-lt"/>
                          <a:ea typeface="+mn-ea"/>
                          <a:cs typeface="+mn-cs"/>
                        </a:rPr>
                        <a:t>Strong writing skills with the ability to take detailed technical documents and turn them into attention grabbing communications suitable for a non-technical and time poor audiences. </a:t>
                      </a:r>
                    </a:p>
                    <a:p>
                      <a:pPr marL="171450" lvl="0" indent="-171450" algn="l" rtl="0" fontAlgn="base">
                        <a:lnSpc>
                          <a:spcPct val="100000"/>
                        </a:lnSpc>
                        <a:buClr>
                          <a:srgbClr val="FF8133"/>
                        </a:buClr>
                        <a:buFont typeface="Wingdings" panose="05000000000000000000" pitchFamily="2" charset="2"/>
                        <a:buChar char="ü"/>
                      </a:pPr>
                      <a:r>
                        <a:rPr lang="en-GB" sz="1200" b="0" i="0" kern="1200" dirty="0">
                          <a:solidFill>
                            <a:schemeClr val="tx1"/>
                          </a:solidFill>
                          <a:effectLst/>
                          <a:latin typeface="+mn-lt"/>
                          <a:ea typeface="+mn-ea"/>
                          <a:cs typeface="+mn-cs"/>
                        </a:rPr>
                        <a:t>Demonstrable people skills and a confident, proactive, persuasive approach to fundraising, with the ability to engage and maintain relationships with a variety of stakeholders</a:t>
                      </a:r>
                    </a:p>
                    <a:p>
                      <a:pPr marL="171450" lvl="0" indent="-171450" algn="l">
                        <a:lnSpc>
                          <a:spcPct val="100000"/>
                        </a:lnSpc>
                        <a:buClr>
                          <a:srgbClr val="FF8133"/>
                        </a:buClr>
                        <a:buFont typeface="Wingdings" panose="05000000000000000000" pitchFamily="2" charset="2"/>
                        <a:buChar char="ü"/>
                      </a:pPr>
                      <a:r>
                        <a:rPr lang="en-US" sz="1200" b="0" i="0" u="none" strike="noStrike" kern="1200" baseline="0" noProof="0" dirty="0">
                          <a:solidFill>
                            <a:srgbClr val="000000"/>
                          </a:solidFill>
                          <a:effectLst/>
                          <a:latin typeface="Calibri"/>
                        </a:rPr>
                        <a:t>Proficiency in Microsoft Office 365 (Word, PowerPoint and excel – essential) and Salesforce (preferable) . </a:t>
                      </a:r>
                    </a:p>
                    <a:p>
                      <a:pPr marL="171450" lvl="0" indent="-171450" algn="l">
                        <a:lnSpc>
                          <a:spcPct val="100000"/>
                        </a:lnSpc>
                        <a:buClr>
                          <a:srgbClr val="FF8133"/>
                        </a:buClr>
                        <a:buFont typeface="Wingdings" panose="05000000000000000000" pitchFamily="2" charset="2"/>
                        <a:buChar char="ü"/>
                      </a:pPr>
                      <a:r>
                        <a:rPr lang="en-US" sz="1200" b="0" i="0" u="none" strike="noStrike" kern="1200" baseline="0" noProof="0" dirty="0">
                          <a:solidFill>
                            <a:srgbClr val="000000"/>
                          </a:solidFill>
                          <a:effectLst/>
                          <a:latin typeface="+mn-lt"/>
                        </a:rPr>
                        <a:t>An understanding of, and ideally relevant experience in, Sub-Saharan Africa (preferable)</a:t>
                      </a:r>
                    </a:p>
                    <a:p>
                      <a:pPr marL="0" lvl="0" indent="0" algn="l">
                        <a:lnSpc>
                          <a:spcPct val="100000"/>
                        </a:lnSpc>
                        <a:buClr>
                          <a:srgbClr val="FF8133"/>
                        </a:buClr>
                        <a:buFont typeface="Wingdings" panose="05000000000000000000" pitchFamily="2" charset="2"/>
                        <a:buNone/>
                      </a:pPr>
                      <a:endParaRPr lang="en-US" sz="1200" b="1" i="0" kern="1200" dirty="0">
                        <a:solidFill>
                          <a:schemeClr val="tx1"/>
                        </a:solidFill>
                        <a:effectLst/>
                        <a:latin typeface="+mn-lt"/>
                        <a:ea typeface="+mn-ea"/>
                        <a:cs typeface="+mn-cs"/>
                      </a:endParaRPr>
                    </a:p>
                    <a:p>
                      <a:pPr rtl="0" fontAlgn="base"/>
                      <a:r>
                        <a:rPr lang="en-US" sz="1200" b="1" i="0" kern="1200" dirty="0">
                          <a:solidFill>
                            <a:schemeClr val="tx1"/>
                          </a:solidFill>
                          <a:effectLst/>
                          <a:latin typeface="+mn-lt"/>
                          <a:ea typeface="+mn-ea"/>
                          <a:cs typeface="+mn-cs"/>
                        </a:rPr>
                        <a:t>And who is... </a:t>
                      </a:r>
                      <a:r>
                        <a:rPr lang="en-US" sz="1200" b="0" i="0" kern="1200" dirty="0">
                          <a:solidFill>
                            <a:schemeClr val="tx1"/>
                          </a:solidFill>
                          <a:effectLst/>
                          <a:latin typeface="+mn-lt"/>
                          <a:ea typeface="+mn-ea"/>
                          <a:cs typeface="+mn-cs"/>
                        </a:rPr>
                        <a:t> </a:t>
                      </a:r>
                    </a:p>
                    <a:p>
                      <a:pPr marL="171450" marR="0" lvl="0" indent="-171450" algn="l" defTabSz="685800" rtl="0" eaLnBrk="1" fontAlgn="auto" latinLnBrk="0" hangingPunct="1">
                        <a:lnSpc>
                          <a:spcPct val="100000"/>
                        </a:lnSpc>
                        <a:spcBef>
                          <a:spcPts val="0"/>
                        </a:spcBef>
                        <a:spcAft>
                          <a:spcPts val="0"/>
                        </a:spcAft>
                        <a:buClr>
                          <a:srgbClr val="FF8133"/>
                        </a:buClr>
                        <a:buSzTx/>
                        <a:buFont typeface="Wingdings" panose="05000000000000000000" pitchFamily="2" charset="2"/>
                        <a:buChar char="ü"/>
                        <a:tabLst/>
                        <a:defRPr/>
                      </a:pPr>
                      <a:r>
                        <a:rPr lang="en-US" sz="1200" b="0" i="0" u="none" strike="noStrike" kern="1200" baseline="0" noProof="0" dirty="0">
                          <a:solidFill>
                            <a:srgbClr val="000000"/>
                          </a:solidFill>
                          <a:effectLst/>
                          <a:latin typeface="+mn-lt"/>
                        </a:rPr>
                        <a:t>A self-starter – adaptable, shows initiative and is proactive in finding solutions </a:t>
                      </a:r>
                    </a:p>
                    <a:p>
                      <a:pPr marL="171450" lvl="0" indent="-171450" algn="l">
                        <a:lnSpc>
                          <a:spcPct val="100000"/>
                        </a:lnSpc>
                        <a:buClr>
                          <a:srgbClr val="FF8133"/>
                        </a:buClr>
                        <a:buFont typeface="Wingdings" panose="05000000000000000000" pitchFamily="2" charset="2"/>
                        <a:buChar char="ü"/>
                      </a:pPr>
                      <a:r>
                        <a:rPr lang="en-US" sz="1200" b="0" i="0" u="none" strike="noStrike" kern="1200" baseline="0" noProof="0" dirty="0">
                          <a:solidFill>
                            <a:srgbClr val="000000"/>
                          </a:solidFill>
                          <a:effectLst/>
                          <a:latin typeface="+mn-lt"/>
                        </a:rPr>
                        <a:t>Creative and resourceful – able to find ways to deliver high returns on a small budget</a:t>
                      </a:r>
                    </a:p>
                    <a:p>
                      <a:pPr marL="171450" lvl="0" indent="-171450" algn="l">
                        <a:lnSpc>
                          <a:spcPct val="100000"/>
                        </a:lnSpc>
                        <a:buClr>
                          <a:srgbClr val="FF8133"/>
                        </a:buClr>
                        <a:buFont typeface="Wingdings" panose="05000000000000000000" pitchFamily="2" charset="2"/>
                        <a:buChar char="ü"/>
                      </a:pPr>
                      <a:r>
                        <a:rPr lang="en-GB" sz="1200" b="0" i="0" u="none" strike="noStrike" kern="1200" baseline="0" dirty="0">
                          <a:solidFill>
                            <a:srgbClr val="000000"/>
                          </a:solidFill>
                          <a:effectLst/>
                          <a:latin typeface="+mn-lt"/>
                          <a:ea typeface="+mn-ea"/>
                          <a:cs typeface="+mn-cs"/>
                        </a:rPr>
                        <a:t>Resilient and professional – works well under pressure, deals with challenges professionally and calmly and doesn’t let setbacks hold them back</a:t>
                      </a:r>
                      <a:endParaRPr lang="en-US" sz="1200" b="0" i="0" u="none" strike="noStrike" kern="1200" baseline="0" dirty="0">
                        <a:solidFill>
                          <a:srgbClr val="000000"/>
                        </a:solidFill>
                        <a:effectLst/>
                        <a:latin typeface="+mn-lt"/>
                        <a:ea typeface="+mn-ea"/>
                        <a:cs typeface="+mn-cs"/>
                      </a:endParaRPr>
                    </a:p>
                    <a:p>
                      <a:pPr marL="171450" lvl="0" indent="-171450" algn="l">
                        <a:lnSpc>
                          <a:spcPct val="100000"/>
                        </a:lnSpc>
                        <a:buClr>
                          <a:srgbClr val="FF8133"/>
                        </a:buClr>
                        <a:buFont typeface="Wingdings" panose="05000000000000000000" pitchFamily="2" charset="2"/>
                        <a:buChar char="ü"/>
                      </a:pPr>
                      <a:r>
                        <a:rPr lang="en-US" sz="1200" b="0" i="0" u="none" strike="noStrike" kern="1200" baseline="0" noProof="0" dirty="0">
                          <a:solidFill>
                            <a:srgbClr val="000000"/>
                          </a:solidFill>
                          <a:effectLst/>
                          <a:latin typeface="+mn-lt"/>
                        </a:rPr>
                        <a:t>Open minded – willing to listen to others and consider new ways of approaching problems</a:t>
                      </a:r>
                      <a:endParaRPr lang="en-US" sz="1200" dirty="0">
                        <a:latin typeface="+mn-lt"/>
                      </a:endParaRPr>
                    </a:p>
                    <a:p>
                      <a:pPr marL="171450" lvl="0" indent="-171450" algn="l">
                        <a:lnSpc>
                          <a:spcPct val="100000"/>
                        </a:lnSpc>
                        <a:buClr>
                          <a:srgbClr val="FF8133"/>
                        </a:buClr>
                        <a:buFont typeface="Wingdings" panose="05000000000000000000" pitchFamily="2" charset="2"/>
                        <a:buChar char="ü"/>
                      </a:pPr>
                      <a:r>
                        <a:rPr lang="en-US" sz="1200" b="0" i="0" u="none" strike="noStrike" kern="1200" baseline="0" noProof="0" dirty="0">
                          <a:solidFill>
                            <a:srgbClr val="000000"/>
                          </a:solidFill>
                          <a:effectLst/>
                          <a:latin typeface="+mn-lt"/>
                        </a:rPr>
                        <a:t>Zero ego – prepared to get stuck in, and be a bit scrappy when needed</a:t>
                      </a:r>
                    </a:p>
                    <a:p>
                      <a:pPr marL="171450" lvl="0" indent="-171450" algn="l">
                        <a:lnSpc>
                          <a:spcPct val="100000"/>
                        </a:lnSpc>
                        <a:buClr>
                          <a:srgbClr val="FF8133"/>
                        </a:buClr>
                        <a:buFont typeface="Wingdings" panose="05000000000000000000" pitchFamily="2" charset="2"/>
                        <a:buChar char="ü"/>
                      </a:pPr>
                      <a:r>
                        <a:rPr lang="en-GB" sz="1200" dirty="0">
                          <a:latin typeface="+mn-lt"/>
                        </a:rPr>
                        <a:t>A good storyteller – able to bring our work to life through powerful storytelling</a:t>
                      </a:r>
                      <a:endParaRPr lang="en-US" sz="1200" dirty="0">
                        <a:latin typeface="+mn-lt"/>
                      </a:endParaRPr>
                    </a:p>
                    <a:p>
                      <a:pPr marL="171450" marR="0" lvl="0" indent="-171450" algn="l" defTabSz="685800" rtl="0" eaLnBrk="1" fontAlgn="auto" latinLnBrk="0" hangingPunct="1">
                        <a:lnSpc>
                          <a:spcPct val="100000"/>
                        </a:lnSpc>
                        <a:spcBef>
                          <a:spcPts val="0"/>
                        </a:spcBef>
                        <a:spcAft>
                          <a:spcPts val="0"/>
                        </a:spcAft>
                        <a:buClr>
                          <a:srgbClr val="FF8133"/>
                        </a:buClr>
                        <a:buSzTx/>
                        <a:buFont typeface="Wingdings" panose="05000000000000000000" pitchFamily="2" charset="2"/>
                        <a:buChar char="ü"/>
                        <a:tabLst/>
                        <a:defRPr/>
                      </a:pPr>
                      <a:r>
                        <a:rPr lang="en-US" sz="1200" b="0" i="0" u="none" strike="noStrike" kern="1200" baseline="0" dirty="0">
                          <a:solidFill>
                            <a:srgbClr val="000000"/>
                          </a:solidFill>
                          <a:effectLst/>
                          <a:latin typeface="+mn-lt"/>
                          <a:ea typeface="+mn-ea"/>
                          <a:cs typeface="+mn-cs"/>
                        </a:rPr>
                        <a:t>A good listener – can quickly understand donor needs and adapt their approach accordingly</a:t>
                      </a:r>
                    </a:p>
                    <a:p>
                      <a:pPr marL="171450" lvl="0" indent="-171450" algn="l">
                        <a:lnSpc>
                          <a:spcPct val="100000"/>
                        </a:lnSpc>
                        <a:buClr>
                          <a:srgbClr val="FF8133"/>
                        </a:buClr>
                        <a:buFont typeface="Wingdings" panose="05000000000000000000" pitchFamily="2" charset="2"/>
                        <a:buChar char="ü"/>
                      </a:pPr>
                      <a:r>
                        <a:rPr lang="en-US" sz="1200" b="0" i="0" u="none" strike="noStrike" kern="1200" baseline="0" noProof="0" dirty="0">
                          <a:solidFill>
                            <a:srgbClr val="000000"/>
                          </a:solidFill>
                          <a:effectLst/>
                          <a:latin typeface="+mn-lt"/>
                        </a:rPr>
                        <a:t>Thorough – strong attention to </a:t>
                      </a:r>
                      <a:r>
                        <a:rPr lang="en-US" sz="1200" b="0" i="0" u="none" strike="noStrike" kern="1200" baseline="0" noProof="0" dirty="0">
                          <a:solidFill>
                            <a:srgbClr val="000000"/>
                          </a:solidFill>
                          <a:effectLst/>
                          <a:latin typeface="Calibri"/>
                        </a:rPr>
                        <a:t>detail and can </a:t>
                      </a:r>
                      <a:r>
                        <a:rPr lang="en-GB" sz="1200" b="0" i="0" kern="1200" dirty="0">
                          <a:solidFill>
                            <a:schemeClr val="tx1"/>
                          </a:solidFill>
                          <a:effectLst/>
                          <a:latin typeface="+mn-lt"/>
                          <a:ea typeface="+mn-ea"/>
                          <a:cs typeface="+mn-cs"/>
                        </a:rPr>
                        <a:t>write accurate and compelling documents</a:t>
                      </a:r>
                      <a:endParaRPr lang="en-US" sz="1200" b="0" i="0" u="none" strike="noStrike" kern="1200" baseline="0" noProof="0" dirty="0">
                        <a:solidFill>
                          <a:srgbClr val="000000"/>
                        </a:solidFill>
                        <a:effectLst/>
                        <a:latin typeface="Calibri"/>
                      </a:endParaRPr>
                    </a:p>
                    <a:p>
                      <a:pPr marL="0" lvl="0" indent="0" algn="l">
                        <a:lnSpc>
                          <a:spcPct val="100000"/>
                        </a:lnSpc>
                        <a:buClr>
                          <a:srgbClr val="FF8133"/>
                        </a:buClr>
                        <a:buFont typeface="Wingdings" panose="05000000000000000000" pitchFamily="2" charset="2"/>
                        <a:buNone/>
                      </a:pPr>
                      <a:br>
                        <a:rPr lang="en-US" sz="1200" kern="1200" dirty="0">
                          <a:solidFill>
                            <a:srgbClr val="000000"/>
                          </a:solidFill>
                          <a:effectLst/>
                          <a:latin typeface="+mn-lt"/>
                          <a:ea typeface="+mn-ea"/>
                          <a:cs typeface="+mn-cs"/>
                        </a:rPr>
                      </a:br>
                      <a:r>
                        <a:rPr lang="en-US" sz="1400" b="1" i="0" u="none" strike="noStrike" kern="1200" baseline="0" noProof="0" dirty="0">
                          <a:solidFill>
                            <a:srgbClr val="000000"/>
                          </a:solidFill>
                          <a:effectLst/>
                          <a:latin typeface="+mn-lt"/>
                        </a:rPr>
                        <a:t>Working at PEAS</a:t>
                      </a:r>
                      <a:r>
                        <a:rPr lang="en-US" sz="1400" b="0" i="0" u="none" strike="noStrike" kern="1200" baseline="0" noProof="0" dirty="0">
                          <a:solidFill>
                            <a:srgbClr val="000000"/>
                          </a:solidFill>
                          <a:effectLst/>
                          <a:latin typeface="+mn-lt"/>
                        </a:rPr>
                        <a:t> </a:t>
                      </a:r>
                    </a:p>
                    <a:p>
                      <a:pPr marL="0" marR="0" lvl="0" indent="0" algn="just">
                        <a:lnSpc>
                          <a:spcPct val="100000"/>
                        </a:lnSpc>
                        <a:spcBef>
                          <a:spcPts val="0"/>
                        </a:spcBef>
                        <a:spcAft>
                          <a:spcPts val="0"/>
                        </a:spcAft>
                        <a:buNone/>
                      </a:pPr>
                      <a:r>
                        <a:rPr lang="en-US" sz="1200" b="0" i="0" u="none" strike="noStrike" kern="1200" baseline="0" noProof="0" dirty="0">
                          <a:solidFill>
                            <a:srgbClr val="000000"/>
                          </a:solidFill>
                          <a:effectLst/>
                          <a:latin typeface="+mn-lt"/>
                        </a:rPr>
                        <a:t>No matter what the role, team, context or country, we are all guided by our values, intrinsically motivated and energetic. </a:t>
                      </a:r>
                    </a:p>
                    <a:p>
                      <a:pPr marL="171450" marR="0" lvl="0" indent="-171450" algn="just">
                        <a:lnSpc>
                          <a:spcPct val="100000"/>
                        </a:lnSpc>
                        <a:spcBef>
                          <a:spcPts val="0"/>
                        </a:spcBef>
                        <a:spcAft>
                          <a:spcPts val="0"/>
                        </a:spcAft>
                        <a:buClr>
                          <a:srgbClr val="000000"/>
                        </a:buClr>
                        <a:buFont typeface="Arial,Sans-Serif"/>
                        <a:buChar char="•"/>
                      </a:pPr>
                      <a:r>
                        <a:rPr lang="en-US" sz="1200" b="0" i="0" u="none" strike="noStrike" kern="1200" baseline="0" noProof="0" dirty="0">
                          <a:solidFill>
                            <a:srgbClr val="000000"/>
                          </a:solidFill>
                          <a:effectLst/>
                          <a:latin typeface="+mn-lt"/>
                        </a:rPr>
                        <a:t>Have impact - opportunity to really stretch yourself and contribute to having real impact in improving the life chances of all children through educational opportunity.   </a:t>
                      </a:r>
                    </a:p>
                    <a:p>
                      <a:pPr marL="171450" marR="0" lvl="0" indent="-171450" algn="just">
                        <a:lnSpc>
                          <a:spcPct val="100000"/>
                        </a:lnSpc>
                        <a:spcBef>
                          <a:spcPts val="0"/>
                        </a:spcBef>
                        <a:spcAft>
                          <a:spcPts val="0"/>
                        </a:spcAft>
                        <a:buClr>
                          <a:srgbClr val="000000"/>
                        </a:buClr>
                        <a:buFont typeface="Arial,Sans-Serif"/>
                        <a:buChar char="•"/>
                      </a:pPr>
                      <a:r>
                        <a:rPr lang="en-US" sz="1200" b="0" i="0" u="none" strike="noStrike" kern="1200" baseline="0" noProof="0" dirty="0">
                          <a:solidFill>
                            <a:srgbClr val="000000"/>
                          </a:solidFill>
                          <a:effectLst/>
                          <a:latin typeface="+mn-lt"/>
                        </a:rPr>
                        <a:t>Part of the PEAS Pod - joining a small team who are extremely effective, proactive, supportive and values aligned </a:t>
                      </a:r>
                    </a:p>
                    <a:p>
                      <a:pPr marL="171450" marR="0" lvl="0" indent="-171450" algn="just">
                        <a:lnSpc>
                          <a:spcPct val="100000"/>
                        </a:lnSpc>
                        <a:spcBef>
                          <a:spcPts val="0"/>
                        </a:spcBef>
                        <a:spcAft>
                          <a:spcPts val="0"/>
                        </a:spcAft>
                        <a:buClr>
                          <a:srgbClr val="000000"/>
                        </a:buClr>
                        <a:buFont typeface="Arial,Sans-Serif"/>
                        <a:buChar char="•"/>
                      </a:pPr>
                      <a:r>
                        <a:rPr lang="en-US" sz="1200" b="0" i="0" u="none" strike="noStrike" kern="1200" baseline="0" noProof="0" dirty="0">
                          <a:solidFill>
                            <a:srgbClr val="000000"/>
                          </a:solidFill>
                          <a:effectLst/>
                          <a:latin typeface="+mn-lt"/>
                        </a:rPr>
                        <a:t>Collaborative cross-</a:t>
                      </a:r>
                      <a:r>
                        <a:rPr lang="en-US" sz="1200" b="0" i="0" u="none" strike="noStrike" kern="1200" baseline="0" noProof="0" dirty="0" err="1">
                          <a:solidFill>
                            <a:srgbClr val="000000"/>
                          </a:solidFill>
                          <a:effectLst/>
                          <a:latin typeface="+mn-lt"/>
                        </a:rPr>
                        <a:t>organisation</a:t>
                      </a:r>
                      <a:r>
                        <a:rPr lang="en-US" sz="1200" b="0" i="0" u="none" strike="noStrike" kern="1200" baseline="0" noProof="0" dirty="0">
                          <a:solidFill>
                            <a:srgbClr val="000000"/>
                          </a:solidFill>
                          <a:effectLst/>
                          <a:latin typeface="+mn-lt"/>
                        </a:rPr>
                        <a:t> working style - enables employees to develop skills and knowledge outside of their core role </a:t>
                      </a:r>
                    </a:p>
                    <a:p>
                      <a:pPr marL="171450" marR="0" lvl="0" indent="-171450" algn="just">
                        <a:lnSpc>
                          <a:spcPct val="100000"/>
                        </a:lnSpc>
                        <a:spcBef>
                          <a:spcPts val="0"/>
                        </a:spcBef>
                        <a:spcAft>
                          <a:spcPts val="0"/>
                        </a:spcAft>
                        <a:buClr>
                          <a:srgbClr val="000000"/>
                        </a:buClr>
                        <a:buFont typeface="Arial,Sans-Serif"/>
                        <a:buChar char="•"/>
                      </a:pPr>
                      <a:r>
                        <a:rPr lang="en-US" sz="1200" b="0" i="0" u="none" strike="noStrike" kern="1200" baseline="0" noProof="0" dirty="0">
                          <a:solidFill>
                            <a:srgbClr val="000000"/>
                          </a:solidFill>
                          <a:effectLst/>
                          <a:latin typeface="+mn-lt"/>
                        </a:rPr>
                        <a:t>Flexible working – we are open to discuss any possible flexible options with employees.    </a:t>
                      </a:r>
                    </a:p>
                    <a:p>
                      <a:pPr marL="171450" marR="0" lvl="0" indent="-171450" algn="just">
                        <a:lnSpc>
                          <a:spcPct val="100000"/>
                        </a:lnSpc>
                        <a:spcBef>
                          <a:spcPts val="0"/>
                        </a:spcBef>
                        <a:spcAft>
                          <a:spcPts val="0"/>
                        </a:spcAft>
                        <a:buClr>
                          <a:srgbClr val="000000"/>
                        </a:buClr>
                        <a:buFont typeface="Arial,Sans-Serif"/>
                        <a:buChar char="•"/>
                      </a:pPr>
                      <a:r>
                        <a:rPr lang="en-US" sz="1200" b="0" i="0" u="none" strike="noStrike" kern="1200" baseline="0" noProof="0" dirty="0">
                          <a:solidFill>
                            <a:srgbClr val="000000"/>
                          </a:solidFill>
                          <a:effectLst/>
                          <a:latin typeface="+mn-lt"/>
                        </a:rPr>
                        <a:t>Annual leave - 28 days for full-time employees, pro-rata for part-time plus bank holidays  </a:t>
                      </a:r>
                    </a:p>
                    <a:p>
                      <a:pPr marL="171450" marR="0" lvl="0" indent="-171450" algn="l">
                        <a:lnSpc>
                          <a:spcPct val="100000"/>
                        </a:lnSpc>
                        <a:spcBef>
                          <a:spcPts val="0"/>
                        </a:spcBef>
                        <a:spcAft>
                          <a:spcPts val="0"/>
                        </a:spcAft>
                        <a:buClr>
                          <a:srgbClr val="000000"/>
                        </a:buClr>
                        <a:buFont typeface="Arial,Sans-Serif"/>
                        <a:buChar char="•"/>
                      </a:pPr>
                      <a:r>
                        <a:rPr lang="en-US" sz="1200" b="0" i="0" u="none" strike="noStrike" kern="1200" baseline="0" noProof="0" dirty="0">
                          <a:solidFill>
                            <a:srgbClr val="000000"/>
                          </a:solidFill>
                          <a:effectLst/>
                          <a:latin typeface="+mn-lt"/>
                        </a:rPr>
                        <a:t>Pension - Eligible employees are auto-enrolled into PEAS contribution-based pension scheme with up to 6% matched employer contributions  </a:t>
                      </a:r>
                    </a:p>
                    <a:p>
                      <a:pPr marL="171450" marR="0" lvl="0" indent="-171450" algn="just">
                        <a:lnSpc>
                          <a:spcPct val="100000"/>
                        </a:lnSpc>
                        <a:spcBef>
                          <a:spcPts val="0"/>
                        </a:spcBef>
                        <a:spcAft>
                          <a:spcPts val="0"/>
                        </a:spcAft>
                        <a:buClr>
                          <a:srgbClr val="000000"/>
                        </a:buClr>
                        <a:buFont typeface="Arial,Sans-Serif"/>
                        <a:buChar char="•"/>
                      </a:pPr>
                      <a:r>
                        <a:rPr lang="en-US" sz="1200" b="0" i="0" u="none" strike="noStrike" kern="1200" baseline="0" noProof="0" dirty="0">
                          <a:solidFill>
                            <a:srgbClr val="000000"/>
                          </a:solidFill>
                          <a:effectLst/>
                          <a:latin typeface="+mn-lt"/>
                        </a:rPr>
                        <a:t>Wellness and wellbeing – Employees have access to an employee assistance programme for you and your immediate family 24hrs a day, 365 days of the year</a:t>
                      </a:r>
                      <a:endParaRPr lang="en-GB" sz="1200" i="1" kern="1200" dirty="0">
                        <a:solidFill>
                          <a:schemeClr val="tx1"/>
                        </a:solidFill>
                        <a:effectLst/>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1588465"/>
                  </a:ext>
                </a:extLst>
              </a:tr>
            </a:tbl>
          </a:graphicData>
        </a:graphic>
      </p:graphicFrame>
      <p:graphicFrame>
        <p:nvGraphicFramePr>
          <p:cNvPr id="8" name="Table 4">
            <a:extLst>
              <a:ext uri="{FF2B5EF4-FFF2-40B4-BE49-F238E27FC236}">
                <a16:creationId xmlns:a16="http://schemas.microsoft.com/office/drawing/2014/main" id="{4082CDF4-BC67-4805-9F40-F1A9A76B73DA}"/>
              </a:ext>
            </a:extLst>
          </p:cNvPr>
          <p:cNvGraphicFramePr>
            <a:graphicFrameLocks noGrp="1"/>
          </p:cNvGraphicFramePr>
          <p:nvPr>
            <p:extLst>
              <p:ext uri="{D42A27DB-BD31-4B8C-83A1-F6EECF244321}">
                <p14:modId xmlns:p14="http://schemas.microsoft.com/office/powerpoint/2010/main" val="1936866277"/>
              </p:ext>
            </p:extLst>
          </p:nvPr>
        </p:nvGraphicFramePr>
        <p:xfrm>
          <a:off x="282574" y="-13506"/>
          <a:ext cx="4687584" cy="1080306"/>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4687584">
                  <a:extLst>
                    <a:ext uri="{9D8B030D-6E8A-4147-A177-3AD203B41FA5}">
                      <a16:colId xmlns:a16="http://schemas.microsoft.com/office/drawing/2014/main" val="1959228391"/>
                    </a:ext>
                  </a:extLst>
                </a:gridCol>
              </a:tblGrid>
              <a:tr h="1080306">
                <a:tc>
                  <a:txBody>
                    <a:bodyPr/>
                    <a:lstStyle/>
                    <a:p>
                      <a:pPr marL="361950" indent="0" algn="l"/>
                      <a:r>
                        <a:rPr lang="en-GB" sz="2000" b="1">
                          <a:solidFill>
                            <a:schemeClr val="bg1"/>
                          </a:solidFill>
                          <a:latin typeface="Futura BdCn BT" panose="020B0706020204020204" pitchFamily="34" charset="0"/>
                        </a:rPr>
                        <a:t>Who we are looking for </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1588465"/>
                  </a:ext>
                </a:extLst>
              </a:tr>
            </a:tbl>
          </a:graphicData>
        </a:graphic>
      </p:graphicFrame>
      <p:pic>
        <p:nvPicPr>
          <p:cNvPr id="9" name="Picture 8" descr="A person sitting at a desk with a computer and other people in the background&#10;&#10;Description automatically generated with low confidence">
            <a:extLst>
              <a:ext uri="{FF2B5EF4-FFF2-40B4-BE49-F238E27FC236}">
                <a16:creationId xmlns:a16="http://schemas.microsoft.com/office/drawing/2014/main" id="{38B81036-72FA-46A8-ABCE-04D2056BEC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4376" y="-806"/>
            <a:ext cx="1631050" cy="1080306"/>
          </a:xfrm>
          <a:prstGeom prst="parallelogram">
            <a:avLst/>
          </a:prstGeom>
        </p:spPr>
      </p:pic>
      <p:sp>
        <p:nvSpPr>
          <p:cNvPr id="2" name="Slide Number Placeholder 1">
            <a:extLst>
              <a:ext uri="{FF2B5EF4-FFF2-40B4-BE49-F238E27FC236}">
                <a16:creationId xmlns:a16="http://schemas.microsoft.com/office/drawing/2014/main" id="{7D89C93C-EF63-4F32-B1C2-17A13F66894C}"/>
              </a:ext>
            </a:extLst>
          </p:cNvPr>
          <p:cNvSpPr>
            <a:spLocks noGrp="1"/>
          </p:cNvSpPr>
          <p:nvPr>
            <p:ph type="sldNum" sz="quarter" idx="12"/>
          </p:nvPr>
        </p:nvSpPr>
        <p:spPr/>
        <p:txBody>
          <a:bodyPr/>
          <a:lstStyle/>
          <a:p>
            <a:fld id="{B089C809-6EB5-4004-BA1E-5D450F5B9845}" type="slidenum">
              <a:rPr lang="en-GB" smtClean="0"/>
              <a:t>5</a:t>
            </a:fld>
            <a:endParaRPr lang="en-GB"/>
          </a:p>
        </p:txBody>
      </p:sp>
    </p:spTree>
    <p:extLst>
      <p:ext uri="{BB962C8B-B14F-4D97-AF65-F5344CB8AC3E}">
        <p14:creationId xmlns:p14="http://schemas.microsoft.com/office/powerpoint/2010/main" val="2532744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Table 4">
            <a:extLst>
              <a:ext uri="{FF2B5EF4-FFF2-40B4-BE49-F238E27FC236}">
                <a16:creationId xmlns:a16="http://schemas.microsoft.com/office/drawing/2014/main" id="{F7991165-C60C-498C-8305-37896DB648B3}"/>
              </a:ext>
            </a:extLst>
          </p:cNvPr>
          <p:cNvGraphicFramePr>
            <a:graphicFrameLocks noGrp="1"/>
          </p:cNvGraphicFramePr>
          <p:nvPr>
            <p:extLst>
              <p:ext uri="{D42A27DB-BD31-4B8C-83A1-F6EECF244321}">
                <p14:modId xmlns:p14="http://schemas.microsoft.com/office/powerpoint/2010/main" val="1614505920"/>
              </p:ext>
            </p:extLst>
          </p:nvPr>
        </p:nvGraphicFramePr>
        <p:xfrm>
          <a:off x="465174" y="7911111"/>
          <a:ext cx="6180190" cy="1863611"/>
        </p:xfrm>
        <a:graphic>
          <a:graphicData uri="http://schemas.openxmlformats.org/drawingml/2006/table">
            <a:tbl>
              <a:tblPr firstRow="1" bandRow="1">
                <a:tableStyleId>{2D5ABB26-0587-4C30-8999-92F81FD0307C}</a:tableStyleId>
              </a:tblPr>
              <a:tblGrid>
                <a:gridCol w="6180190">
                  <a:extLst>
                    <a:ext uri="{9D8B030D-6E8A-4147-A177-3AD203B41FA5}">
                      <a16:colId xmlns:a16="http://schemas.microsoft.com/office/drawing/2014/main" val="1959228391"/>
                    </a:ext>
                  </a:extLst>
                </a:gridCol>
              </a:tblGrid>
              <a:tr h="1863611">
                <a:tc>
                  <a:txBody>
                    <a:bodyPr/>
                    <a:lstStyle/>
                    <a:p>
                      <a:pPr lvl="0" algn="just">
                        <a:buNone/>
                      </a:pPr>
                      <a:r>
                        <a:rPr lang="en-GB" sz="1200" b="0" i="1" kern="1200">
                          <a:solidFill>
                            <a:schemeClr val="tx1"/>
                          </a:solidFill>
                          <a:effectLst/>
                          <a:latin typeface="Calibri  "/>
                          <a:ea typeface="+mn-ea"/>
                          <a:cs typeface="+mn-cs"/>
                        </a:rPr>
                        <a:t>PEAS is highly committed to keeping children safe from harm and preventing corruption. We therefore take our responsibility to promote safe recruitment practices very seriously, including conducting appropriate reference and background checks. We also operate a zero-tolerance approach to any PEAS employees who breach our Safeguarding and Anti-Corruption Policies, which all employees are required to sign upon induction.</a:t>
                      </a:r>
                      <a:endParaRPr lang="en-GB" i="1"/>
                    </a:p>
                    <a:p>
                      <a:pPr algn="just"/>
                      <a:endParaRPr lang="en-GB" sz="1200" b="0" i="1" kern="1200">
                        <a:solidFill>
                          <a:schemeClr val="tx1"/>
                        </a:solidFill>
                        <a:effectLst/>
                        <a:latin typeface="Calibri  "/>
                        <a:ea typeface="+mn-ea"/>
                        <a:cs typeface="+mn-cs"/>
                      </a:endParaRPr>
                    </a:p>
                    <a:p>
                      <a:pPr algn="just"/>
                      <a:r>
                        <a:rPr lang="en-GB" sz="1200" b="0" i="1" kern="1200">
                          <a:solidFill>
                            <a:schemeClr val="tx1"/>
                          </a:solidFill>
                          <a:effectLst/>
                          <a:latin typeface="Calibri  "/>
                          <a:ea typeface="+mn-ea"/>
                          <a:cs typeface="+mn-cs"/>
                        </a:rPr>
                        <a:t>PEAS is an equal opportunity employer that does not discriminate in its recruitment practices and, in order to build the strongest possible workforce, actively seeks a diverse applicant pool. </a:t>
                      </a:r>
                    </a:p>
                    <a:p>
                      <a:pPr marL="0" marR="0" lvl="0" indent="0" algn="just" defTabSz="685800" rtl="0" eaLnBrk="1" fontAlgn="auto" latinLnBrk="0" hangingPunct="1">
                        <a:lnSpc>
                          <a:spcPct val="107000"/>
                        </a:lnSpc>
                        <a:spcBef>
                          <a:spcPts val="0"/>
                        </a:spcBef>
                        <a:spcAft>
                          <a:spcPts val="0"/>
                        </a:spcAft>
                        <a:buClr>
                          <a:srgbClr val="ED7D31"/>
                        </a:buClr>
                        <a:buSzTx/>
                        <a:buFont typeface="Arial" panose="020B0604020202020204" pitchFamily="34" charset="0"/>
                        <a:buNone/>
                        <a:tabLst/>
                        <a:defRPr/>
                      </a:pPr>
                      <a:endParaRPr lang="en-GB" sz="1100" i="1" kern="1200">
                        <a:solidFill>
                          <a:schemeClr val="tx1"/>
                        </a:solidFill>
                        <a:effectLst/>
                        <a:latin typeface="Calibri  "/>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1588465"/>
                  </a:ext>
                </a:extLst>
              </a:tr>
            </a:tbl>
          </a:graphicData>
        </a:graphic>
      </p:graphicFrame>
      <p:pic>
        <p:nvPicPr>
          <p:cNvPr id="12" name="Picture 11">
            <a:extLst>
              <a:ext uri="{FF2B5EF4-FFF2-40B4-BE49-F238E27FC236}">
                <a16:creationId xmlns:a16="http://schemas.microsoft.com/office/drawing/2014/main" id="{5F645160-BA70-41D1-8CD3-62D1B1F192BC}"/>
              </a:ext>
            </a:extLst>
          </p:cNvPr>
          <p:cNvPicPr>
            <a:picLocks noChangeAspect="1"/>
          </p:cNvPicPr>
          <p:nvPr/>
        </p:nvPicPr>
        <p:blipFill>
          <a:blip r:embed="rId3"/>
          <a:stretch>
            <a:fillRect/>
          </a:stretch>
        </p:blipFill>
        <p:spPr>
          <a:xfrm>
            <a:off x="463162" y="1381201"/>
            <a:ext cx="6120000" cy="3571799"/>
          </a:xfrm>
          <a:prstGeom prst="rect">
            <a:avLst/>
          </a:prstGeom>
        </p:spPr>
      </p:pic>
      <p:graphicFrame>
        <p:nvGraphicFramePr>
          <p:cNvPr id="5" name="Table 4">
            <a:extLst>
              <a:ext uri="{FF2B5EF4-FFF2-40B4-BE49-F238E27FC236}">
                <a16:creationId xmlns:a16="http://schemas.microsoft.com/office/drawing/2014/main" id="{0C69CB6C-DC30-47D2-92ED-D22FA363F090}"/>
              </a:ext>
            </a:extLst>
          </p:cNvPr>
          <p:cNvGraphicFramePr>
            <a:graphicFrameLocks noGrp="1"/>
          </p:cNvGraphicFramePr>
          <p:nvPr>
            <p:extLst>
              <p:ext uri="{D42A27DB-BD31-4B8C-83A1-F6EECF244321}">
                <p14:modId xmlns:p14="http://schemas.microsoft.com/office/powerpoint/2010/main" val="190134509"/>
              </p:ext>
            </p:extLst>
          </p:nvPr>
        </p:nvGraphicFramePr>
        <p:xfrm>
          <a:off x="282574" y="-13506"/>
          <a:ext cx="4687584" cy="1080306"/>
        </p:xfrm>
        <a:graphic>
          <a:graphicData uri="http://schemas.openxmlformats.org/drawingml/2006/table">
            <a:tbl>
              <a:tblPr firstRow="1" bandRow="1">
                <a:effectLst>
                  <a:outerShdw blurRad="50800" dist="38100" dir="2700000" algn="tl" rotWithShape="0">
                    <a:prstClr val="black">
                      <a:alpha val="40000"/>
                    </a:prstClr>
                  </a:outerShdw>
                </a:effectLst>
                <a:tableStyleId>{2D5ABB26-0587-4C30-8999-92F81FD0307C}</a:tableStyleId>
              </a:tblPr>
              <a:tblGrid>
                <a:gridCol w="4687584">
                  <a:extLst>
                    <a:ext uri="{9D8B030D-6E8A-4147-A177-3AD203B41FA5}">
                      <a16:colId xmlns:a16="http://schemas.microsoft.com/office/drawing/2014/main" val="1959228391"/>
                    </a:ext>
                  </a:extLst>
                </a:gridCol>
              </a:tblGrid>
              <a:tr h="1080306">
                <a:tc>
                  <a:txBody>
                    <a:bodyPr/>
                    <a:lstStyle/>
                    <a:p>
                      <a:pPr marL="361950" indent="0" algn="l"/>
                      <a:r>
                        <a:rPr lang="en-GB" sz="2000" b="1">
                          <a:solidFill>
                            <a:schemeClr val="bg1"/>
                          </a:solidFill>
                          <a:latin typeface="Futura BdCn BT" panose="020B0706020204020204" pitchFamily="34" charset="0"/>
                        </a:rPr>
                        <a:t>Our values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21588465"/>
                  </a:ext>
                </a:extLst>
              </a:tr>
            </a:tbl>
          </a:graphicData>
        </a:graphic>
      </p:graphicFrame>
      <p:pic>
        <p:nvPicPr>
          <p:cNvPr id="6" name="Picture 5" descr="A group of people in orange shirts&#10;&#10;Description automatically generated with low confidence">
            <a:extLst>
              <a:ext uri="{FF2B5EF4-FFF2-40B4-BE49-F238E27FC236}">
                <a16:creationId xmlns:a16="http://schemas.microsoft.com/office/drawing/2014/main" id="{B34FBF24-FAD5-4B33-AF1C-35F6FB67CF7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9884"/>
          <a:stretch/>
        </p:blipFill>
        <p:spPr>
          <a:xfrm>
            <a:off x="4867005" y="-1"/>
            <a:ext cx="1800494" cy="1081685"/>
          </a:xfrm>
          <a:prstGeom prst="parallelogram">
            <a:avLst/>
          </a:prstGeom>
        </p:spPr>
      </p:pic>
      <p:sp>
        <p:nvSpPr>
          <p:cNvPr id="2" name="Slide Number Placeholder 1">
            <a:extLst>
              <a:ext uri="{FF2B5EF4-FFF2-40B4-BE49-F238E27FC236}">
                <a16:creationId xmlns:a16="http://schemas.microsoft.com/office/drawing/2014/main" id="{6B83B0C4-F6F1-4495-A832-07552505FB4E}"/>
              </a:ext>
            </a:extLst>
          </p:cNvPr>
          <p:cNvSpPr>
            <a:spLocks noGrp="1"/>
          </p:cNvSpPr>
          <p:nvPr>
            <p:ph type="sldNum" sz="quarter" idx="12"/>
          </p:nvPr>
        </p:nvSpPr>
        <p:spPr/>
        <p:txBody>
          <a:bodyPr/>
          <a:lstStyle/>
          <a:p>
            <a:fld id="{B089C809-6EB5-4004-BA1E-5D450F5B9845}" type="slidenum">
              <a:rPr lang="en-GB" smtClean="0"/>
              <a:t>6</a:t>
            </a:fld>
            <a:endParaRPr lang="en-GB"/>
          </a:p>
        </p:txBody>
      </p:sp>
      <p:graphicFrame>
        <p:nvGraphicFramePr>
          <p:cNvPr id="4" name="Table 4">
            <a:extLst>
              <a:ext uri="{FF2B5EF4-FFF2-40B4-BE49-F238E27FC236}">
                <a16:creationId xmlns:a16="http://schemas.microsoft.com/office/drawing/2014/main" id="{526BD19C-B805-7524-E1DA-458257525DA8}"/>
              </a:ext>
            </a:extLst>
          </p:cNvPr>
          <p:cNvGraphicFramePr>
            <a:graphicFrameLocks noGrp="1"/>
          </p:cNvGraphicFramePr>
          <p:nvPr>
            <p:extLst>
              <p:ext uri="{D42A27DB-BD31-4B8C-83A1-F6EECF244321}">
                <p14:modId xmlns:p14="http://schemas.microsoft.com/office/powerpoint/2010/main" val="3987181529"/>
              </p:ext>
            </p:extLst>
          </p:nvPr>
        </p:nvGraphicFramePr>
        <p:xfrm>
          <a:off x="465174" y="4853275"/>
          <a:ext cx="6133590" cy="3189810"/>
        </p:xfrm>
        <a:graphic>
          <a:graphicData uri="http://schemas.openxmlformats.org/drawingml/2006/table">
            <a:tbl>
              <a:tblPr firstRow="1" bandRow="1">
                <a:tableStyleId>{2D5ABB26-0587-4C30-8999-92F81FD0307C}</a:tableStyleId>
              </a:tblPr>
              <a:tblGrid>
                <a:gridCol w="6133590">
                  <a:extLst>
                    <a:ext uri="{9D8B030D-6E8A-4147-A177-3AD203B41FA5}">
                      <a16:colId xmlns:a16="http://schemas.microsoft.com/office/drawing/2014/main" val="1959228391"/>
                    </a:ext>
                  </a:extLst>
                </a:gridCol>
              </a:tblGrid>
              <a:tr h="3189810">
                <a:tc>
                  <a:txBody>
                    <a:bodyPr/>
                    <a:lstStyle/>
                    <a:p>
                      <a:pPr algn="just"/>
                      <a:br>
                        <a:rPr lang="en-US" sz="1200" kern="1200" dirty="0">
                          <a:solidFill>
                            <a:srgbClr val="000000"/>
                          </a:solidFill>
                          <a:effectLst/>
                          <a:latin typeface="+mn-lt"/>
                          <a:ea typeface="+mn-ea"/>
                          <a:cs typeface="+mn-cs"/>
                        </a:rPr>
                      </a:br>
                      <a:r>
                        <a:rPr lang="en-GB" sz="1200" b="1" kern="1200" dirty="0">
                          <a:solidFill>
                            <a:schemeClr val="tx1"/>
                          </a:solidFill>
                          <a:effectLst/>
                          <a:latin typeface="Calibri  "/>
                          <a:ea typeface="+mn-ea"/>
                          <a:cs typeface="+mn-cs"/>
                        </a:rPr>
                        <a:t>How to apply </a:t>
                      </a:r>
                    </a:p>
                    <a:p>
                      <a:pPr algn="l"/>
                      <a:r>
                        <a:rPr lang="en-GB" sz="1200" kern="1200" dirty="0">
                          <a:solidFill>
                            <a:schemeClr val="tx1"/>
                          </a:solidFill>
                          <a:effectLst/>
                          <a:latin typeface="Calibri  "/>
                          <a:ea typeface="+mn-ea"/>
                          <a:cs typeface="+mn-cs"/>
                        </a:rPr>
                        <a:t>To apply, please contact Heather Burgess at Ashby Jenkins Recruitment – </a:t>
                      </a:r>
                      <a:r>
                        <a:rPr lang="en-GB" sz="1200" kern="1200" dirty="0">
                          <a:solidFill>
                            <a:schemeClr val="tx1"/>
                          </a:solidFill>
                          <a:effectLst/>
                          <a:latin typeface="Calibri  "/>
                          <a:ea typeface="+mn-ea"/>
                          <a:cs typeface="+mn-cs"/>
                          <a:hlinkClick r:id="rId5"/>
                        </a:rPr>
                        <a:t>heather@ashbyjenkinsrecruitment.co.uk</a:t>
                      </a:r>
                      <a:r>
                        <a:rPr lang="en-GB" sz="1200" kern="1200" dirty="0">
                          <a:solidFill>
                            <a:schemeClr val="tx1"/>
                          </a:solidFill>
                          <a:effectLst/>
                          <a:latin typeface="Calibri  "/>
                          <a:ea typeface="+mn-ea"/>
                          <a:cs typeface="+mn-cs"/>
                        </a:rPr>
                        <a:t> or for an informal call 0203 006 2787</a:t>
                      </a:r>
                    </a:p>
                    <a:p>
                      <a:pPr lvl="0" algn="just">
                        <a:buNone/>
                      </a:pPr>
                      <a:endParaRPr lang="en-GB" sz="1200" kern="1200" dirty="0">
                        <a:solidFill>
                          <a:schemeClr val="tx1"/>
                        </a:solidFill>
                        <a:effectLst/>
                        <a:latin typeface="Calibri  "/>
                        <a:ea typeface="+mn-ea"/>
                        <a:cs typeface="+mn-cs"/>
                      </a:endParaRPr>
                    </a:p>
                    <a:p>
                      <a:pPr algn="just">
                        <a:lnSpc>
                          <a:spcPct val="107000"/>
                        </a:lnSpc>
                        <a:spcAft>
                          <a:spcPts val="800"/>
                        </a:spcAft>
                      </a:pPr>
                      <a:r>
                        <a:rPr lang="en-GB" sz="1200" dirty="0">
                          <a:effectLst/>
                          <a:latin typeface="Calibri"/>
                          <a:ea typeface="Calibri"/>
                          <a:cs typeface="Times New Roman"/>
                        </a:rPr>
                        <a:t>The closing date for </a:t>
                      </a:r>
                      <a:r>
                        <a:rPr lang="en-GB" sz="1200" b="1" dirty="0">
                          <a:effectLst/>
                          <a:latin typeface="Calibri"/>
                          <a:ea typeface="Calibri"/>
                          <a:cs typeface="Times New Roman"/>
                        </a:rPr>
                        <a:t>ALL</a:t>
                      </a:r>
                      <a:r>
                        <a:rPr lang="en-GB" sz="1200" dirty="0">
                          <a:effectLst/>
                          <a:latin typeface="Calibri"/>
                          <a:ea typeface="Calibri"/>
                          <a:cs typeface="Times New Roman"/>
                        </a:rPr>
                        <a:t> applications is Friday 15</a:t>
                      </a:r>
                      <a:r>
                        <a:rPr lang="en-GB" sz="1200" baseline="30000" dirty="0">
                          <a:effectLst/>
                          <a:latin typeface="Calibri"/>
                          <a:ea typeface="Calibri"/>
                          <a:cs typeface="Times New Roman"/>
                        </a:rPr>
                        <a:t>th</a:t>
                      </a:r>
                      <a:r>
                        <a:rPr lang="en-GB" sz="1200" dirty="0">
                          <a:effectLst/>
                          <a:latin typeface="Calibri"/>
                          <a:ea typeface="Calibri"/>
                          <a:cs typeface="Times New Roman"/>
                        </a:rPr>
                        <a:t> August at </a:t>
                      </a:r>
                      <a:r>
                        <a:rPr lang="en-GB" sz="1200" b="0" dirty="0">
                          <a:effectLst/>
                          <a:highlight>
                            <a:srgbClr val="FFFFFF"/>
                          </a:highlight>
                          <a:latin typeface="Calibri"/>
                          <a:ea typeface="Calibri"/>
                          <a:cs typeface="Times New Roman"/>
                        </a:rPr>
                        <a:t>10am BST</a:t>
                      </a:r>
                      <a:r>
                        <a:rPr lang="en-GB" sz="1200" b="1" dirty="0">
                          <a:effectLst/>
                          <a:highlight>
                            <a:srgbClr val="FFFFFF"/>
                          </a:highlight>
                          <a:latin typeface="Calibri"/>
                          <a:ea typeface="Calibri"/>
                          <a:cs typeface="Times New Roman"/>
                        </a:rPr>
                        <a:t>. </a:t>
                      </a:r>
                      <a:r>
                        <a:rPr lang="en-GB" sz="1200" dirty="0">
                          <a:effectLst/>
                          <a:highlight>
                            <a:srgbClr val="FFFFFF"/>
                          </a:highlight>
                          <a:latin typeface="Calibri"/>
                          <a:ea typeface="Calibri"/>
                          <a:cs typeface="Times New Roman"/>
                        </a:rPr>
                        <a:t> </a:t>
                      </a:r>
                    </a:p>
                    <a:p>
                      <a:pPr algn="just" rtl="0" fontAlgn="base"/>
                      <a:r>
                        <a:rPr lang="en-US" sz="1200" b="0" i="0" kern="1200" dirty="0">
                          <a:solidFill>
                            <a:schemeClr val="tx1"/>
                          </a:solidFill>
                          <a:effectLst/>
                          <a:highlight>
                            <a:srgbClr val="FFFFFF"/>
                          </a:highlight>
                          <a:latin typeface="+mn-lt"/>
                          <a:ea typeface="+mn-ea"/>
                          <a:cs typeface="+mn-cs"/>
                        </a:rPr>
                        <a:t>We will review and shortlist applications on a rolling basis and may close the application process sooner that the date specified should </a:t>
                      </a:r>
                      <a:r>
                        <a:rPr lang="en-US" sz="1200" b="0" i="0" kern="1200" dirty="0">
                          <a:solidFill>
                            <a:schemeClr val="tx1"/>
                          </a:solidFill>
                          <a:effectLst/>
                          <a:latin typeface="+mn-lt"/>
                          <a:ea typeface="+mn-ea"/>
                          <a:cs typeface="+mn-cs"/>
                        </a:rPr>
                        <a:t>we receive a high number of suitable candidates.  Due to high volumes of applications, if you have not heard from us within 2 weeks of the closing date, please assume you have been unsuccessful on this occasion.</a:t>
                      </a:r>
                    </a:p>
                    <a:p>
                      <a:pPr algn="just" rtl="0" fontAlgn="base"/>
                      <a:endParaRPr lang="en-US" sz="1200" b="0" i="0" kern="1200" dirty="0">
                        <a:solidFill>
                          <a:schemeClr val="tx1"/>
                        </a:solidFill>
                        <a:effectLst/>
                        <a:latin typeface="+mn-lt"/>
                        <a:ea typeface="+mn-ea"/>
                        <a:cs typeface="+mn-cs"/>
                      </a:endParaRPr>
                    </a:p>
                    <a:p>
                      <a:pPr algn="just" rtl="0" fontAlgn="base"/>
                      <a:r>
                        <a:rPr lang="en-US" sz="1200" b="0" i="0" kern="1200" dirty="0">
                          <a:solidFill>
                            <a:schemeClr val="tx1"/>
                          </a:solidFill>
                          <a:effectLst/>
                          <a:latin typeface="+mn-lt"/>
                          <a:ea typeface="+mn-ea"/>
                          <a:cs typeface="+mn-cs"/>
                        </a:rPr>
                        <a:t>We are committed to ensuring our opportunities are accessible to all, so if there is any way that we can support you to be the best you can be in the recruitment process, please do get in touch</a:t>
                      </a:r>
                    </a:p>
                    <a:p>
                      <a:pPr algn="just" rtl="0" fontAlgn="base"/>
                      <a:endParaRPr lang="en-US" sz="1200" b="0" i="0" u="sng" strike="noStrike" kern="1200" dirty="0">
                        <a:solidFill>
                          <a:schemeClr val="tx1"/>
                        </a:solidFill>
                        <a:effectLst/>
                        <a:latin typeface="+mn-lt"/>
                        <a:ea typeface="+mn-ea"/>
                        <a:cs typeface="+mn-cs"/>
                      </a:endParaRPr>
                    </a:p>
                    <a:p>
                      <a:pPr algn="just"/>
                      <a:r>
                        <a:rPr lang="en-GB" sz="1200" i="1" kern="1200" dirty="0">
                          <a:solidFill>
                            <a:schemeClr val="tx1"/>
                          </a:solidFill>
                          <a:effectLst/>
                          <a:latin typeface="Calibri  "/>
                          <a:ea typeface="+mn-ea"/>
                          <a:cs typeface="+mn-cs"/>
                        </a:rPr>
                        <a:t>We welcome all applicants and will always treat every application fairly based on merit.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21588465"/>
                  </a:ext>
                </a:extLst>
              </a:tr>
            </a:tbl>
          </a:graphicData>
        </a:graphic>
      </p:graphicFrame>
    </p:spTree>
    <p:extLst>
      <p:ext uri="{BB962C8B-B14F-4D97-AF65-F5344CB8AC3E}">
        <p14:creationId xmlns:p14="http://schemas.microsoft.com/office/powerpoint/2010/main" val="4210756767"/>
      </p:ext>
    </p:extLst>
  </p:cSld>
  <p:clrMapOvr>
    <a:masterClrMapping/>
  </p:clrMapOvr>
</p:sld>
</file>

<file path=ppt/theme/theme1.xml><?xml version="1.0" encoding="utf-8"?>
<a:theme xmlns:a="http://schemas.openxmlformats.org/drawingml/2006/main" name="Office Theme">
  <a:themeElements>
    <a:clrScheme name="PEAS Colours">
      <a:dk1>
        <a:sysClr val="windowText" lastClr="000000"/>
      </a:dk1>
      <a:lt1>
        <a:sysClr val="window" lastClr="FFFFFF"/>
      </a:lt1>
      <a:dk2>
        <a:srgbClr val="44546A"/>
      </a:dk2>
      <a:lt2>
        <a:srgbClr val="F2F2F2"/>
      </a:lt2>
      <a:accent1>
        <a:srgbClr val="5B9BD5"/>
      </a:accent1>
      <a:accent2>
        <a:srgbClr val="ED7D31"/>
      </a:accent2>
      <a:accent3>
        <a:srgbClr val="A5A5A5"/>
      </a:accent3>
      <a:accent4>
        <a:srgbClr val="92C954"/>
      </a:accent4>
      <a:accent5>
        <a:srgbClr val="FF8133"/>
      </a:accent5>
      <a:accent6>
        <a:srgbClr val="238537"/>
      </a:accent6>
      <a:hlink>
        <a:srgbClr val="0D557F"/>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9fea01ea-5faa-4244-8d17-56a08c46884c">
      <UserInfo>
        <DisplayName/>
        <AccountId xsi:nil="true"/>
        <AccountType/>
      </UserInfo>
    </SharedWithUsers>
    <lcf76f155ced4ddcb4097134ff3c332f xmlns="b401cd6e-c8c2-482d-9cd2-3d5cb5d7c151">
      <Terms xmlns="http://schemas.microsoft.com/office/infopath/2007/PartnerControls"/>
    </lcf76f155ced4ddcb4097134ff3c332f>
    <TaxCatchAll xmlns="9fea01ea-5faa-4244-8d17-56a08c46884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2DFF0A5AF113540AE56211C2C4BAA72" ma:contentTypeVersion="18" ma:contentTypeDescription="Create a new document." ma:contentTypeScope="" ma:versionID="45b0edb6b3096fe5e5c7e5143e4e2bc8">
  <xsd:schema xmlns:xsd="http://www.w3.org/2001/XMLSchema" xmlns:xs="http://www.w3.org/2001/XMLSchema" xmlns:p="http://schemas.microsoft.com/office/2006/metadata/properties" xmlns:ns2="b401cd6e-c8c2-482d-9cd2-3d5cb5d7c151" xmlns:ns3="9fea01ea-5faa-4244-8d17-56a08c46884c" targetNamespace="http://schemas.microsoft.com/office/2006/metadata/properties" ma:root="true" ma:fieldsID="c0bdc89cc07395149b94658a2b50fb4b" ns2:_="" ns3:_="">
    <xsd:import namespace="b401cd6e-c8c2-482d-9cd2-3d5cb5d7c151"/>
    <xsd:import namespace="9fea01ea-5faa-4244-8d17-56a08c46884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01cd6e-c8c2-482d-9cd2-3d5cb5d7c1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218eba9-f2ba-4e18-827e-8274a5109de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fea01ea-5faa-4244-8d17-56a08c46884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7c83f6e-fc9b-411d-8518-ecff345b1dd0}" ma:internalName="TaxCatchAll" ma:showField="CatchAllData" ma:web="9fea01ea-5faa-4244-8d17-56a08c46884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B05C7B1-86FE-4DF4-B543-E95FE30C0821}">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f2e44fec-1880-4bd2-8732-34ffd4591830"/>
    <ds:schemaRef ds:uri="http://purl.org/dc/dcmitype/"/>
    <ds:schemaRef ds:uri="http://schemas.microsoft.com/office/infopath/2007/PartnerControls"/>
    <ds:schemaRef ds:uri="97ca8e19-bc53-4a7b-a7e7-6492bf64fabe"/>
    <ds:schemaRef ds:uri="http://www.w3.org/XML/1998/namespace"/>
    <ds:schemaRef ds:uri="9fea01ea-5faa-4244-8d17-56a08c46884c"/>
    <ds:schemaRef ds:uri="b401cd6e-c8c2-482d-9cd2-3d5cb5d7c151"/>
  </ds:schemaRefs>
</ds:datastoreItem>
</file>

<file path=customXml/itemProps2.xml><?xml version="1.0" encoding="utf-8"?>
<ds:datastoreItem xmlns:ds="http://schemas.openxmlformats.org/officeDocument/2006/customXml" ds:itemID="{C135D8ED-2D1A-41E0-9E5E-8BF2D3E6D2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401cd6e-c8c2-482d-9cd2-3d5cb5d7c151"/>
    <ds:schemaRef ds:uri="9fea01ea-5faa-4244-8d17-56a08c4688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E871F12-8B9B-4326-8BA9-AF7F31B86F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19</TotalTime>
  <Words>2148</Words>
  <Application>Microsoft Office PowerPoint</Application>
  <PresentationFormat>A4 Paper (210x297 mm)</PresentationFormat>
  <Paragraphs>126</Paragraphs>
  <Slides>6</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vt:i4>
      </vt:variant>
    </vt:vector>
  </HeadingPairs>
  <TitlesOfParts>
    <vt:vector size="16" baseType="lpstr">
      <vt:lpstr>Aptos</vt:lpstr>
      <vt:lpstr>Arial</vt:lpstr>
      <vt:lpstr>Arial,Sans-Serif</vt:lpstr>
      <vt:lpstr>Calibri</vt:lpstr>
      <vt:lpstr>Calibri  </vt:lpstr>
      <vt:lpstr>Calibri Light</vt:lpstr>
      <vt:lpstr>Futura BdCn BT</vt:lpstr>
      <vt:lpstr>Futura Bk BT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Emmi Matsunaga</dc:creator>
  <cp:lastModifiedBy>Heather Burgess</cp:lastModifiedBy>
  <cp:revision>12</cp:revision>
  <dcterms:created xsi:type="dcterms:W3CDTF">2019-05-03T11:42:23Z</dcterms:created>
  <dcterms:modified xsi:type="dcterms:W3CDTF">2025-08-05T09:55:21Z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r8>80500</vt:r8>
  </property>
  <property fmtid="{D5CDD505-2E9C-101B-9397-08002B2CF9AE}" pid="3" name="ComplianceAssetId">
    <vt:lpwstr/>
  </property>
  <property fmtid="{D5CDD505-2E9C-101B-9397-08002B2CF9AE}" pid="4" name="TaxKeyword">
    <vt:lpwstr/>
  </property>
  <property fmtid="{D5CDD505-2E9C-101B-9397-08002B2CF9AE}" pid="5" name="ContentTypeId">
    <vt:lpwstr>0x010100E2DFF0A5AF113540AE56211C2C4BAA72</vt:lpwstr>
  </property>
  <property fmtid="{D5CDD505-2E9C-101B-9397-08002B2CF9AE}" pid="6" name="MediaServiceImageTags">
    <vt:lpwstr/>
  </property>
  <property fmtid="{D5CDD505-2E9C-101B-9397-08002B2CF9AE}" pid="7" name="xd_Signature">
    <vt:bool>false</vt:bool>
  </property>
  <property fmtid="{D5CDD505-2E9C-101B-9397-08002B2CF9AE}" pid="8" name="xd_Prog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y fmtid="{D5CDD505-2E9C-101B-9397-08002B2CF9AE}" pid="12" name="_SourceUrl">
    <vt:lpwstr/>
  </property>
  <property fmtid="{D5CDD505-2E9C-101B-9397-08002B2CF9AE}" pid="13" name="_SharedFileIndex">
    <vt:lpwstr/>
  </property>
  <property fmtid="{D5CDD505-2E9C-101B-9397-08002B2CF9AE}" pid="14" name="_activity">
    <vt:lpwstr>{"FileActivityType":"9","FileActivityTimeStamp":"2025-06-04T15:05:55.280Z","FileActivityUsersOnPage":[{"DisplayName":"Charlie Paviour","Id":"charlie.paviour@peas.org.uk"},{"DisplayName":"Emily Goulborn","Id":"emily.goulborn@peas.org.uk"},{"DisplayName":"Charlie Paviour","Id":"charlie.paviour@peas.org.uk"}],"FileActivityNavigationId":null}</vt:lpwstr>
  </property>
</Properties>
</file>